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9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139" d="100"/>
          <a:sy n="139" d="100"/>
        </p:scale>
        <p:origin x="12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hmiederL&#225;szl&#243;Tam&#225;s\Desktop\_Desktop_\komal\i685\03%20Rajtik%20S&#225;ndor%20Barnab&#225;s\i68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hmiederL&#225;szl&#243;Tam&#225;s\Desktop\_Desktop_\komal\i685\03%20Rajtik%20S&#225;ndor%20Barnab&#225;s\i68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hmiederL&#225;szl&#243;Tam&#225;s\Desktop\_Desktop_\komal\i685\03%20Rajtik%20S&#225;ndor%20Barnab&#225;s\i68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hmiederL&#225;szl&#243;Tam&#225;s\Desktop\_Desktop_\komal\i685\03%20Rajtik%20S&#225;ndor%20Barnab&#225;s\i68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Kitettség mértéke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'3feladat'!$E$3:$E$6</c:f>
              <c:strCache>
                <c:ptCount val="4"/>
                <c:pt idx="0">
                  <c:v>High School</c:v>
                </c:pt>
                <c:pt idx="1">
                  <c:v>Bachelor's</c:v>
                </c:pt>
                <c:pt idx="2">
                  <c:v>Master's</c:v>
                </c:pt>
                <c:pt idx="3">
                  <c:v>PhD</c:v>
                </c:pt>
              </c:strCache>
            </c:strRef>
          </c:cat>
          <c:val>
            <c:numRef>
              <c:f>'3feladat'!$F$3:$F$6</c:f>
              <c:numCache>
                <c:formatCode>General</c:formatCode>
                <c:ptCount val="4"/>
                <c:pt idx="0">
                  <c:v>0.49755102040816301</c:v>
                </c:pt>
                <c:pt idx="1">
                  <c:v>0.49650980392156863</c:v>
                </c:pt>
                <c:pt idx="2">
                  <c:v>0.5034013605442178</c:v>
                </c:pt>
                <c:pt idx="3">
                  <c:v>0.50829608938547499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6B-4B55-B294-EADB82A26C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7300736"/>
        <c:axId val="207299776"/>
      </c:barChart>
      <c:catAx>
        <c:axId val="207300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207299776"/>
        <c:crosses val="autoZero"/>
        <c:auto val="1"/>
        <c:lblAlgn val="ctr"/>
        <c:lblOffset val="100"/>
        <c:noMultiLvlLbl val="0"/>
      </c:catAx>
      <c:valAx>
        <c:axId val="207299776"/>
        <c:scaling>
          <c:orientation val="minMax"/>
          <c:max val="0.60000000000000009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207300736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Automatizálás</a:t>
            </a:r>
            <a:r>
              <a:rPr lang="hu-HU" baseline="0"/>
              <a:t> valószínűsége</a:t>
            </a:r>
            <a:endParaRPr lang="hu-H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'3feladat'!$E$3:$E$6</c:f>
              <c:strCache>
                <c:ptCount val="4"/>
                <c:pt idx="0">
                  <c:v>High School</c:v>
                </c:pt>
                <c:pt idx="1">
                  <c:v>Bachelor's</c:v>
                </c:pt>
                <c:pt idx="2">
                  <c:v>Master's</c:v>
                </c:pt>
                <c:pt idx="3">
                  <c:v>PhD</c:v>
                </c:pt>
              </c:strCache>
            </c:strRef>
          </c:cat>
          <c:val>
            <c:numRef>
              <c:f>'3feladat'!$G$3:$G$6</c:f>
              <c:numCache>
                <c:formatCode>General</c:formatCode>
                <c:ptCount val="4"/>
                <c:pt idx="0">
                  <c:v>0.50905612244897902</c:v>
                </c:pt>
                <c:pt idx="1">
                  <c:v>0.50035294117647022</c:v>
                </c:pt>
                <c:pt idx="2">
                  <c:v>0.49563265306122434</c:v>
                </c:pt>
                <c:pt idx="3">
                  <c:v>0.50048882681564233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5F-46D5-9287-F059981311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30511759"/>
        <c:axId val="1459819775"/>
      </c:barChart>
      <c:catAx>
        <c:axId val="13305117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459819775"/>
        <c:crosses val="autoZero"/>
        <c:auto val="1"/>
        <c:lblAlgn val="ctr"/>
        <c:lblOffset val="100"/>
        <c:noMultiLvlLbl val="0"/>
      </c:catAx>
      <c:valAx>
        <c:axId val="1459819775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3305117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'4feladat'!$F$2:$F$21</c:f>
              <c:strCache>
                <c:ptCount val="20"/>
                <c:pt idx="0">
                  <c:v>adattudós</c:v>
                </c:pt>
                <c:pt idx="1">
                  <c:v>ápoló</c:v>
                </c:pt>
                <c:pt idx="2">
                  <c:v>biztonsági őr</c:v>
                </c:pt>
                <c:pt idx="3">
                  <c:v>építőipari munkás</c:v>
                </c:pt>
                <c:pt idx="4">
                  <c:v>grafikus</c:v>
                </c:pt>
                <c:pt idx="5">
                  <c:v>HR-szakember</c:v>
                </c:pt>
                <c:pt idx="6">
                  <c:v>jogász</c:v>
                </c:pt>
                <c:pt idx="7">
                  <c:v>kiskereskedelmi alkalmazott</c:v>
                </c:pt>
                <c:pt idx="8">
                  <c:v>marketingmenedzser</c:v>
                </c:pt>
                <c:pt idx="9">
                  <c:v>MI szoftvermérnök</c:v>
                </c:pt>
                <c:pt idx="10">
                  <c:v>orvos</c:v>
                </c:pt>
                <c:pt idx="11">
                  <c:v>pénzügyi elemző</c:v>
                </c:pt>
                <c:pt idx="12">
                  <c:v>szakács</c:v>
                </c:pt>
                <c:pt idx="13">
                  <c:v>szerelő</c:v>
                </c:pt>
                <c:pt idx="14">
                  <c:v>szoftvermérnök</c:v>
                </c:pt>
                <c:pt idx="15">
                  <c:v>tanár</c:v>
                </c:pt>
                <c:pt idx="16">
                  <c:v>teherautó sofőr</c:v>
                </c:pt>
                <c:pt idx="17">
                  <c:v>tudományos kutató</c:v>
                </c:pt>
                <c:pt idx="18">
                  <c:v>UX tervező</c:v>
                </c:pt>
                <c:pt idx="19">
                  <c:v>ügyfélszolgálati munkatárs</c:v>
                </c:pt>
              </c:strCache>
            </c:strRef>
          </c:cat>
          <c:val>
            <c:numRef>
              <c:f>'4feladat'!$I$2:$I$21</c:f>
              <c:numCache>
                <c:formatCode>0.0000000</c:formatCode>
                <c:ptCount val="20"/>
                <c:pt idx="0">
                  <c:v>-4.8666429587482352E-2</c:v>
                </c:pt>
                <c:pt idx="1">
                  <c:v>1.030588235294122E-2</c:v>
                </c:pt>
                <c:pt idx="2">
                  <c:v>-2.6278177458033625E-2</c:v>
                </c:pt>
                <c:pt idx="3">
                  <c:v>1.7735928903936049E-2</c:v>
                </c:pt>
                <c:pt idx="4">
                  <c:v>2.8108108108108043E-2</c:v>
                </c:pt>
                <c:pt idx="5">
                  <c:v>7.5534188034185878E-3</c:v>
                </c:pt>
                <c:pt idx="6">
                  <c:v>-4.2564102564102146E-3</c:v>
                </c:pt>
                <c:pt idx="7">
                  <c:v>-8.736510791366614E-3</c:v>
                </c:pt>
                <c:pt idx="8">
                  <c:v>1.3011904761905113E-2</c:v>
                </c:pt>
                <c:pt idx="9">
                  <c:v>-1.2379032258064443E-2</c:v>
                </c:pt>
                <c:pt idx="10">
                  <c:v>1.8118939883645713E-2</c:v>
                </c:pt>
                <c:pt idx="11">
                  <c:v>1.5462653288740025E-2</c:v>
                </c:pt>
                <c:pt idx="12">
                  <c:v>-1.5793893129770975E-2</c:v>
                </c:pt>
                <c:pt idx="13">
                  <c:v>4.4304461942256956E-2</c:v>
                </c:pt>
                <c:pt idx="14">
                  <c:v>2.1124999999999616E-2</c:v>
                </c:pt>
                <c:pt idx="15">
                  <c:v>-1.588520971302429E-2</c:v>
                </c:pt>
                <c:pt idx="16">
                  <c:v>-1.1029411764705843E-2</c:v>
                </c:pt>
                <c:pt idx="17">
                  <c:v>1.2296380090497744E-2</c:v>
                </c:pt>
                <c:pt idx="18">
                  <c:v>3.8276723276723434E-2</c:v>
                </c:pt>
                <c:pt idx="19">
                  <c:v>-5.9322033898304705E-3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3D-4DE7-9DE6-B6D813AC13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682193231"/>
        <c:axId val="1682194191"/>
      </c:barChart>
      <c:catAx>
        <c:axId val="168219323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u-HU"/>
                  <a:t>Foglalkozás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682194191"/>
        <c:crosses val="autoZero"/>
        <c:auto val="1"/>
        <c:lblAlgn val="ctr"/>
        <c:lblOffset val="100"/>
        <c:noMultiLvlLbl val="0"/>
      </c:catAx>
      <c:valAx>
        <c:axId val="16821941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u-HU"/>
                  <a:t>A pályakezdők mennyivel automatizálhatóbbak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</c:title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6821932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>
        <a:lumMod val="95000"/>
      </a:schemeClr>
    </a:solidFill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'5feladat'!$L$3</c:f>
              <c:strCache>
                <c:ptCount val="1"/>
                <c:pt idx="0">
                  <c:v>Kitettség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'5feladat'!$O$4:$O$6</c:f>
              <c:strCache>
                <c:ptCount val="3"/>
                <c:pt idx="0">
                  <c:v>informatika</c:v>
                </c:pt>
                <c:pt idx="1">
                  <c:v>emberi kapcsolatok</c:v>
                </c:pt>
                <c:pt idx="2">
                  <c:v>ipar és pénz</c:v>
                </c:pt>
              </c:strCache>
            </c:strRef>
          </c:cat>
          <c:val>
            <c:numRef>
              <c:f>'5feladat'!$L$4:$L$6</c:f>
              <c:numCache>
                <c:formatCode>General</c:formatCode>
                <c:ptCount val="3"/>
                <c:pt idx="0">
                  <c:v>0.51150641025641064</c:v>
                </c:pt>
                <c:pt idx="1">
                  <c:v>0.50901515151515175</c:v>
                </c:pt>
                <c:pt idx="2">
                  <c:v>0.49580227743271094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09-4FC7-AAD5-E2509D26CAB4}"/>
            </c:ext>
          </c:extLst>
        </c:ser>
        <c:ser>
          <c:idx val="1"/>
          <c:order val="1"/>
          <c:tx>
            <c:strRef>
              <c:f>'5feladat'!$M$3</c:f>
              <c:strCache>
                <c:ptCount val="1"/>
                <c:pt idx="0">
                  <c:v>Automatizálás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'5feladat'!$O$4:$O$6</c:f>
              <c:strCache>
                <c:ptCount val="3"/>
                <c:pt idx="0">
                  <c:v>informatika</c:v>
                </c:pt>
                <c:pt idx="1">
                  <c:v>emberi kapcsolatok</c:v>
                </c:pt>
                <c:pt idx="2">
                  <c:v>ipar és pénz</c:v>
                </c:pt>
              </c:strCache>
            </c:strRef>
          </c:cat>
          <c:val>
            <c:numRef>
              <c:f>'5feladat'!$M$4:$M$6</c:f>
              <c:numCache>
                <c:formatCode>General</c:formatCode>
                <c:ptCount val="3"/>
                <c:pt idx="0">
                  <c:v>0.56266025641025719</c:v>
                </c:pt>
                <c:pt idx="1">
                  <c:v>0.48643939393939412</c:v>
                </c:pt>
                <c:pt idx="2">
                  <c:v>0.47290372670807479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09-4FC7-AAD5-E2509D26CA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4281216"/>
        <c:axId val="344281696"/>
      </c:barChart>
      <c:catAx>
        <c:axId val="34428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344281696"/>
        <c:crosses val="autoZero"/>
        <c:auto val="1"/>
        <c:lblAlgn val="ctr"/>
        <c:lblOffset val="100"/>
        <c:noMultiLvlLbl val="0"/>
      </c:catAx>
      <c:valAx>
        <c:axId val="344281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344281216"/>
        <c:crosses val="autoZero"/>
        <c:crossBetween val="between"/>
      </c:valAx>
      <c:spPr>
        <a:solidFill>
          <a:schemeClr val="bg1">
            <a:lumMod val="95000"/>
          </a:schemeClr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BFC56A8-F41F-1CB6-1D2A-BE0DF0291C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0E3906F5-13A0-DDB6-CFA5-2279E37F5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1690250-D22E-7C38-E58D-330FD75DB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4/3/2026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0F77537-B630-375B-7FE8-30A8BEC73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AEC9FD1-8D6D-BC54-DF55-086F75547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90392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1C67B15-471E-AE84-BAF8-A51838723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CD74A3B0-4B21-FE9F-3598-43F57129F0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AF785B2-47C6-37BF-67E5-7D8BDA56F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4/3/2026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A523C2F-BC8E-3D76-24C8-900DF7714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001D505-62DE-2E4B-E96A-9187F2E51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7701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B5E52BCE-FC8E-4641-33CB-4BFFB7626C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A392CEC8-4957-0D17-9713-681FA8A867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55A32F1-A290-74B2-C129-C784F1313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4/3/2026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91A571D-FA03-773C-629F-373D53D5E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AC11FE1-A5CF-71A6-DFF5-12DA5A672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57581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FF645AD-501C-B02F-EDDE-40243404C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75D1B35-44A6-483B-7705-09318E8F9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7CEA104-BB29-9AC8-4B46-CA865CA30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4/3/2026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465CD07-4D85-5AE3-4651-6E67CB2C8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5FBC543-38BE-52C9-9B09-90856A2D2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61859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3A89607-25AF-24EB-D1AD-13839A38D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ED29870-A0CE-754D-1F6A-D4A564ED9C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4972FEF-33B3-06E1-A1B8-CEE6EE88F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4/3/2026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2D5EF10-DAB6-5400-0898-474E51C60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099CB38-FE70-6849-C11B-99157CB2D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84768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BDBBA5F-6694-773C-0AC0-8A94BE801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85980C2-7122-82AA-7B84-6B746EFCAC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7AD741E9-C469-B102-4AF6-592018D4DA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23952DC-41A6-4225-CBDE-687D6A07D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4/3/2026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6EF5378-0BFB-2998-891E-02EA8EE0F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C599820-1DE7-25EA-0084-BB8C86AFE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10080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3D31E7-6A6A-A5E8-EA04-4FCCA24DB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A141B04-C6E6-4CC8-3F91-D4F73FF1A3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3A03E76A-5771-18A1-59F7-D3A03CA260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A1C6A730-1C92-1BA6-D29B-8E0BDBB49F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55FEF7EB-F48F-6A33-77BC-1E21FB5BE4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3D4C8E4E-E34B-A388-EFB1-8F16370E9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4/3/2026</a:t>
            </a:fld>
            <a:endParaRPr lang="en-US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054AA40D-E4EE-0B53-1242-EEDAED7BA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9636387F-1786-2E75-8CDB-475BDECAB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80631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6B4D3F0-BD22-0E54-A5AC-1C36B7EEA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BC91A487-11F4-E9B3-122B-32AC3B7C4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4/3/2026</a:t>
            </a:fld>
            <a:endParaRPr lang="en-US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7F91D1F6-1DB3-68DD-668E-B7B03FA48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D1EA9668-5AF1-9D82-42E5-FBA034EDE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90946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80F11A02-B550-6D54-4DFF-205D49CFC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4/3/2026</a:t>
            </a:fld>
            <a:endParaRPr lang="en-US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00663DAB-A3A1-BAE8-E084-73ECED826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80E5204-EC37-21CD-D22C-E09019FD3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6143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98547C3-8C52-B423-ABCC-2805D72B6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7CEB359-2BE7-9BB6-420E-5F4D7E9F4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7113644-21A7-DC48-1378-AA24C11777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8143348-62F9-F923-8341-FC1EB5A00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4/3/2026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14C56DA-6DE5-B517-F25A-A637C7884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D43F524-048A-2083-CB62-25C14CF1E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08605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B9E5C90-EBA0-5BF6-75E2-83FA85E4C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09619328-4C06-2039-B5E7-423E00059F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151BFCF5-5B68-9DCB-F804-351073B436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8879516-210B-E0D4-0DF8-B8174CCFA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4/3/2026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E85AAD4-F5E8-FA58-D64B-90651D6F1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06151301-F7E2-A008-A5A6-D15BE6A70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50659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9333095C-29A0-51BB-AC4E-0039F9B57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D44773B-8620-3012-9137-3BFFA645E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DD84971-E91C-210A-BCBA-6FE1BD626F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A38F49-B3E2-4BF0-BEC7-C30D34ABBB8D}" type="datetime1">
              <a:rPr lang="en-US" smtClean="0"/>
              <a:t>4/3/2026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69C3604-1800-328D-C875-477A948BEB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166764E-F096-932E-159B-2D6BD0153A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947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>
            <a:extLst>
              <a:ext uri="{FF2B5EF4-FFF2-40B4-BE49-F238E27FC236}">
                <a16:creationId xmlns:a16="http://schemas.microsoft.com/office/drawing/2014/main" id="{FCA93AE5-3CE2-1FE7-BB07-4E00C1960FF6}"/>
              </a:ext>
            </a:extLst>
          </p:cNvPr>
          <p:cNvSpPr txBox="1"/>
          <p:nvPr/>
        </p:nvSpPr>
        <p:spPr>
          <a:xfrm>
            <a:off x="0" y="1883113"/>
            <a:ext cx="121920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7200" b="1" dirty="0"/>
              <a:t>A mesterséges intelligencia hatása egyes munkakörökre</a:t>
            </a:r>
          </a:p>
          <a:p>
            <a:pPr algn="ctr"/>
            <a:endParaRPr lang="hu-HU" sz="4400" dirty="0"/>
          </a:p>
          <a:p>
            <a:pPr algn="ctr"/>
            <a:r>
              <a:rPr lang="hu-HU" sz="4400" dirty="0"/>
              <a:t>Rajtik Sándor Barnabás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247794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8297E0-5DB7-2AF9-B122-D396D96FA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6FD2F2F-3C3B-EC0E-C965-683BC90D9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Az automatizálás és a növekedés üteme</a:t>
            </a:r>
            <a:endParaRPr lang="en-US" b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1EFB453-7FDE-D0FD-CCD7-4F2C21F87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diagramon az automatizálás átlagos mértéke és a növekedés átlagos üteme látszik az MI-vel való kapcsolat szorossága függvényében</a:t>
            </a:r>
          </a:p>
          <a:p>
            <a:r>
              <a:rPr lang="hu-HU" dirty="0"/>
              <a:t>Mindkettő átlagosan </a:t>
            </a:r>
            <a:br>
              <a:rPr lang="hu-HU" dirty="0"/>
            </a:br>
            <a:r>
              <a:rPr lang="hu-HU" dirty="0"/>
              <a:t>elhanyagolható</a:t>
            </a:r>
            <a:br>
              <a:rPr lang="hu-HU" dirty="0"/>
            </a:br>
            <a:r>
              <a:rPr lang="hu-HU" dirty="0"/>
              <a:t>mértékben nő,</a:t>
            </a:r>
            <a:br>
              <a:rPr lang="hu-HU" dirty="0"/>
            </a:br>
            <a:r>
              <a:rPr lang="hu-HU" dirty="0"/>
              <a:t>nagy a szórás</a:t>
            </a:r>
          </a:p>
        </p:txBody>
      </p:sp>
      <p:pic>
        <p:nvPicPr>
          <p:cNvPr id="11" name="Kép 10" descr="A képen szöveg, Betűtípus, kézírás, sor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F0775616-5800-FD89-7A01-8BCEF8DBCA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3263" y="3009633"/>
            <a:ext cx="7066548" cy="377617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719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3019CD1-CD1E-1F3F-F0D1-23EB5A0E3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 tapasztalat hatása az automatizáltságra</a:t>
            </a:r>
            <a:endParaRPr lang="en-US" b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ADF500C-4ECC-5208-805A-DAD7CA553B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diagramon az automatizálás átlagos mértéke látszik a munkatapasztalat függvényében, de csak akkor, ha az MI-</a:t>
            </a:r>
            <a:r>
              <a:rPr lang="hu-HU" dirty="0" err="1"/>
              <a:t>nek</a:t>
            </a:r>
            <a:r>
              <a:rPr lang="hu-HU" dirty="0"/>
              <a:t> való kitettség legalább 0,5</a:t>
            </a:r>
          </a:p>
          <a:p>
            <a:r>
              <a:rPr lang="hu-HU" dirty="0"/>
              <a:t>Látható a csökkenés, de</a:t>
            </a:r>
            <a:br>
              <a:rPr lang="hu-HU" dirty="0"/>
            </a:br>
            <a:r>
              <a:rPr lang="hu-HU" dirty="0"/>
              <a:t>elég nagy a szórás</a:t>
            </a:r>
          </a:p>
        </p:txBody>
      </p:sp>
      <p:pic>
        <p:nvPicPr>
          <p:cNvPr id="13" name="Kép 12" descr="A képen szöveg, képernyőkép, sor, szám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5AC090A2-C040-0774-6BBB-FBF46CCA0E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6917" y="3189136"/>
            <a:ext cx="6702894" cy="359667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96607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14CD6-E031-2E5B-5510-202ECB5A4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9CE6D61-1910-F03D-25FB-CE28AA079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Képzettséget igénylő munkák és az MI</a:t>
            </a:r>
            <a:endParaRPr lang="en-US" b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1197128-9A6D-A298-B6BB-D82701023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diagramokon a kitettség mértéke és az automatizálás valószínűsége látszik egyes munkakörökben, a szükséges képzettség szerint csoportosítva</a:t>
            </a:r>
          </a:p>
          <a:p>
            <a:r>
              <a:rPr lang="hu-HU" dirty="0"/>
              <a:t>Átlagban a középiskolai végzettséget és a PhD-t igénylő munkáknál a legnagyobb, a másik kettőnél kisebb 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49D9D91-692B-6243-38C5-982375AC1F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9747254"/>
              </p:ext>
            </p:extLst>
          </p:nvPr>
        </p:nvGraphicFramePr>
        <p:xfrm>
          <a:off x="1454150" y="38989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C559FC76-973D-A822-8650-34247474D0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9629694"/>
              </p:ext>
            </p:extLst>
          </p:nvPr>
        </p:nvGraphicFramePr>
        <p:xfrm>
          <a:off x="6311900" y="38989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07479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CA195-3952-C639-7005-B4F8020B7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9E1A7E2-FDC7-9FEE-4665-61B926B18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145253" cy="1325563"/>
          </a:xfrm>
        </p:spPr>
        <p:txBody>
          <a:bodyPr/>
          <a:lstStyle/>
          <a:p>
            <a:r>
              <a:rPr lang="hu-HU" b="1" dirty="0"/>
              <a:t>Automatizálás mértéke egyes területeken</a:t>
            </a:r>
            <a:endParaRPr lang="en-US" b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B3D347F-8F61-5BE1-146C-DA27752A20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825625"/>
            <a:ext cx="5137150" cy="4010025"/>
          </a:xfrm>
        </p:spPr>
        <p:txBody>
          <a:bodyPr>
            <a:normAutofit fontScale="92500"/>
          </a:bodyPr>
          <a:lstStyle/>
          <a:p>
            <a:r>
              <a:rPr lang="hu-HU" dirty="0"/>
              <a:t>A diagramon (foglalkozásonként csoportosítva) azon két szám különbsége látszik, hogy átlagosan mennyire automatizálhatók a pályakezdők, és mennyire automatizálhatóak a nem pályakezdők</a:t>
            </a:r>
          </a:p>
          <a:p>
            <a:r>
              <a:rPr lang="hu-HU" dirty="0"/>
              <a:t>A foglalkozások többségénél igaz, hogy a pályakezdők jobban automatizálhatóak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6A593C8-7898-830E-3AA7-169CDC2BF44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0198801"/>
              </p:ext>
            </p:extLst>
          </p:nvPr>
        </p:nvGraphicFramePr>
        <p:xfrm>
          <a:off x="5400675" y="1459705"/>
          <a:ext cx="6791325" cy="4595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27154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6E6B53-9C1A-BCA7-DD18-DC86B7BEA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90617A1-846E-649D-5404-C8839EF1D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800347" cy="1325563"/>
          </a:xfrm>
        </p:spPr>
        <p:txBody>
          <a:bodyPr/>
          <a:lstStyle/>
          <a:p>
            <a:r>
              <a:rPr lang="hu-HU" b="1" dirty="0"/>
              <a:t>Kitettség és automatizálás egyes területeken</a:t>
            </a:r>
            <a:endParaRPr lang="en-US" b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7A302D3-4F6B-B1A7-705F-8A4E8A050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munkaköröket három csoportra oszthatjuk:</a:t>
            </a:r>
          </a:p>
          <a:p>
            <a:pPr lvl="1"/>
            <a:r>
              <a:rPr lang="hu-HU" dirty="0"/>
              <a:t>1.: informatika</a:t>
            </a:r>
          </a:p>
          <a:p>
            <a:pPr lvl="1"/>
            <a:r>
              <a:rPr lang="hu-HU" dirty="0"/>
              <a:t>2.: emberi kapcsolatok</a:t>
            </a:r>
          </a:p>
          <a:p>
            <a:pPr lvl="1"/>
            <a:r>
              <a:rPr lang="hu-HU" dirty="0"/>
              <a:t>3.: ipar pénzügyek</a:t>
            </a:r>
          </a:p>
          <a:p>
            <a:r>
              <a:rPr lang="hu-HU" dirty="0"/>
              <a:t>Diagramon ábrázolható a </a:t>
            </a:r>
            <a:br>
              <a:rPr lang="hu-HU" dirty="0"/>
            </a:br>
            <a:r>
              <a:rPr lang="hu-HU" dirty="0"/>
              <a:t>három csoportban a kitettség</a:t>
            </a:r>
            <a:br>
              <a:rPr lang="hu-HU" dirty="0"/>
            </a:br>
            <a:r>
              <a:rPr lang="hu-HU" dirty="0"/>
              <a:t>és az automatizálás átlagos</a:t>
            </a:r>
            <a:br>
              <a:rPr lang="hu-HU" dirty="0"/>
            </a:br>
            <a:r>
              <a:rPr lang="hu-HU" dirty="0"/>
              <a:t>mértéke</a:t>
            </a:r>
          </a:p>
          <a:p>
            <a:r>
              <a:rPr lang="hu-HU" dirty="0"/>
              <a:t>Mind a kettő egyre csökken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E34A190-F0CB-AFA2-DCCC-28FB86BC4E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5969806"/>
              </p:ext>
            </p:extLst>
          </p:nvPr>
        </p:nvGraphicFramePr>
        <p:xfrm>
          <a:off x="5886450" y="2262980"/>
          <a:ext cx="6167437" cy="3432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75293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</TotalTime>
  <Words>212</Words>
  <Application>Microsoft Office PowerPoint</Application>
  <PresentationFormat>Szélesvásznú</PresentationFormat>
  <Paragraphs>26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Office-téma</vt:lpstr>
      <vt:lpstr>PowerPoint-bemutató</vt:lpstr>
      <vt:lpstr>Az automatizálás és a növekedés üteme</vt:lpstr>
      <vt:lpstr>A tapasztalat hatása az automatizáltságra</vt:lpstr>
      <vt:lpstr>Képzettséget igénylő munkák és az MI</vt:lpstr>
      <vt:lpstr>Automatizálás mértéke egyes területeken</vt:lpstr>
      <vt:lpstr>Kitettség és automatizálás egyes területeken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O365 felhasználó</dc:creator>
  <cp:lastModifiedBy>Schmieder László Tamás</cp:lastModifiedBy>
  <cp:revision>16</cp:revision>
  <dcterms:created xsi:type="dcterms:W3CDTF">2026-02-16T15:20:02Z</dcterms:created>
  <dcterms:modified xsi:type="dcterms:W3CDTF">2026-04-03T11:38:44Z</dcterms:modified>
</cp:coreProperties>
</file>