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FE9"/>
    <a:srgbClr val="0000FF"/>
    <a:srgbClr val="000000"/>
    <a:srgbClr val="0033CC"/>
    <a:srgbClr val="FF7C80"/>
    <a:srgbClr val="006600"/>
    <a:srgbClr val="0000D4"/>
    <a:srgbClr val="000066"/>
    <a:srgbClr val="3A504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C3C473-2E73-450F-AC04-5B1EB827C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5140F-6BDB-46C5-BEC1-89F97BBF7301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F78B62-3218-4EBE-B4A0-0AEFC04C6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8627-DC21-402F-90C8-D3A88A19F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2A70-EA6B-47AF-8776-C2D801A29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 cstate="print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77C7F-FD38-47DD-949E-2E71A7FF9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47543-103F-4E8E-BB32-B493453FB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FD56-A570-4E43-8C49-7E8265175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BC1F9-1AA5-4689-A977-7A84DA51C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0939-47B5-414B-AE5E-97F0D59D8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27603-51A6-4A3B-B16C-C0C5740CE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EF99-3900-4B33-A3D9-AD91B1D04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30263-C3F8-4BF8-8D28-8D4AE3FFB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92000"/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52736"/>
            <a:ext cx="8686800" cy="56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CC09A7-02E3-4190-9240-5EC189D93D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5400" dirty="0" smtClean="0">
                <a:latin typeface="Cambria Math" pitchFamily="18" charset="0"/>
                <a:ea typeface="Cambria Math" pitchFamily="18" charset="0"/>
              </a:rPr>
              <a:t>A geometriai inverzió</a:t>
            </a:r>
            <a:endParaRPr lang="hu-HU" sz="5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Gema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Barnabás</a:t>
            </a:r>
            <a:endParaRPr lang="hu-HU" dirty="0">
              <a:solidFill>
                <a:schemeClr val="bg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553694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3. Így kapjuk B és C pontokat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3. Így kapjuk 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és D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pontokat</a:t>
            </a:r>
            <a:endParaRPr lang="hu-HU" sz="20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4400" y="1505992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4. B és C pontok körül körívezzünk AB sugárral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4. 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körül körívezzünk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sugárral, ez kimetszi az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középpontú körből G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-et</a:t>
            </a:r>
            <a:endParaRPr lang="hu-HU" sz="2000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496246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5. Legyen a körívek A-n kívüli metszéspontja D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5</a:t>
            </a:r>
            <a:r>
              <a:rPr lang="hu-HU" sz="2000" dirty="0" smtClean="0"/>
              <a:t>. </a:t>
            </a:r>
            <a:r>
              <a:rPr lang="hu-HU" sz="2000" dirty="0"/>
              <a:t>G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körül körívezzünk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sugárral, ez kimetszi az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középpontú körből H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-et</a:t>
            </a:r>
            <a:endParaRPr lang="hu-HU" sz="2000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4400" y="1487862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6. Messük el az A és B pontokra illeszkedő ívet egy D középpontú, DA sugarú körívvel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6. H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körül körívezzünk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sugárral, ez kimetszi az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középpontú körből C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-et</a:t>
            </a:r>
            <a:endParaRPr lang="hu-HU" sz="2000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4400" y="1510184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7. Így kapjuk E és F pontokat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7.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és C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körül körívezzünk C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D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</a:t>
            </a:r>
            <a:endParaRPr lang="hu-HU" sz="2000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500562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8. Körívezzünk E és F pontok körül AE sugárral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8. </a:t>
            </a:r>
            <a:r>
              <a:rPr lang="pt-BR" sz="2000" dirty="0" smtClean="0"/>
              <a:t>Ezek metszéspontja adja E</a:t>
            </a:r>
            <a:r>
              <a:rPr lang="pt-BR" sz="2000" baseline="-25000" dirty="0" smtClean="0"/>
              <a:t>1</a:t>
            </a:r>
            <a:r>
              <a:rPr lang="pt-BR" sz="2000" dirty="0" smtClean="0"/>
              <a:t> pontot</a:t>
            </a:r>
            <a:endParaRPr lang="hu-HU" sz="2000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500562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9. Ezek metszéspontja adja a kör középpontját (K)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9</a:t>
            </a:r>
            <a:r>
              <a:rPr lang="hu-HU" sz="2000" dirty="0" smtClean="0"/>
              <a:t>. Körívezzünk E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körül C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D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</a:t>
            </a:r>
            <a:endParaRPr lang="hu-HU" sz="2000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500562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Kész!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10. Ez kimetszi az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középpontú körből F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pontot</a:t>
            </a:r>
            <a:endParaRPr lang="hu-H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700" y="1510184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Kész!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11. Körívezzünk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és 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körül B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F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</a:t>
            </a:r>
            <a:endParaRPr lang="hu-HU" sz="20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509565"/>
            <a:ext cx="9129600" cy="5202759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Kész!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12. Ezek metszéspontja adja a kör középpontját (K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1. Az inverzió fogalma és tulajdonságai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 l="3576" t="20075" b="8524"/>
          <a:stretch>
            <a:fillRect/>
          </a:stretch>
        </p:blipFill>
        <p:spPr bwMode="auto">
          <a:xfrm>
            <a:off x="7444" y="1352960"/>
            <a:ext cx="9129113" cy="4896000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Bal oldali kapcsos zárójel 4"/>
          <p:cNvSpPr/>
          <p:nvPr/>
        </p:nvSpPr>
        <p:spPr bwMode="auto">
          <a:xfrm rot="5400000">
            <a:off x="1164097" y="2754159"/>
            <a:ext cx="360040" cy="1944216"/>
          </a:xfrm>
          <a:prstGeom prst="leftBrace">
            <a:avLst>
              <a:gd name="adj1" fmla="val 50407"/>
              <a:gd name="adj2" fmla="val 49271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15616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rgbClr val="0000FF"/>
                </a:solidFill>
                <a:latin typeface="+mj-lt"/>
              </a:rPr>
              <a:t>r</a:t>
            </a:r>
            <a:endParaRPr lang="hu-HU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16016" y="1340768"/>
            <a:ext cx="41764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u="sng" dirty="0" smtClean="0"/>
              <a:t>Definíció</a:t>
            </a:r>
            <a:r>
              <a:rPr lang="hu-HU" sz="2000" dirty="0" smtClean="0"/>
              <a:t>: Adott O középpontú k kör r sugárral. Minden (</a:t>
            </a:r>
            <a:r>
              <a:rPr lang="hu-HU" sz="2000" dirty="0"/>
              <a:t>O</a:t>
            </a:r>
            <a:r>
              <a:rPr lang="hu-HU" sz="2000" dirty="0" smtClean="0"/>
              <a:t>-tól különböző) P ponthoz hozzárendeljük az OP irányított félegyenes azon P’ pontját, melyre:</a:t>
            </a:r>
          </a:p>
          <a:p>
            <a:r>
              <a:rPr lang="hu-HU" sz="2000" dirty="0" smtClean="0"/>
              <a:t>OP*</a:t>
            </a:r>
            <a:r>
              <a:rPr lang="hu-HU" sz="2000" dirty="0" err="1" smtClean="0"/>
              <a:t>OP</a:t>
            </a:r>
            <a:r>
              <a:rPr lang="hu-HU" sz="2000" dirty="0" smtClean="0"/>
              <a:t>’=r</a:t>
            </a:r>
            <a:r>
              <a:rPr lang="hu-HU" sz="2000" baseline="30000" dirty="0" smtClean="0"/>
              <a:t>2</a:t>
            </a:r>
          </a:p>
          <a:p>
            <a:pPr algn="just">
              <a:spcBef>
                <a:spcPts val="1200"/>
              </a:spcBef>
            </a:pPr>
            <a:r>
              <a:rPr lang="hu-HU" sz="2000" dirty="0" smtClean="0"/>
              <a:t>O az inverzió pólusa és r</a:t>
            </a:r>
            <a:r>
              <a:rPr lang="hu-HU" sz="2000" baseline="30000" dirty="0" smtClean="0"/>
              <a:t>2</a:t>
            </a:r>
            <a:r>
              <a:rPr lang="hu-HU" sz="2000" dirty="0" smtClean="0"/>
              <a:t> az inverzió hatványa.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16016" y="1340768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hu-HU" sz="2000" u="sng" dirty="0" smtClean="0"/>
              <a:t>Néhány tulajdonság</a:t>
            </a:r>
            <a:r>
              <a:rPr lang="hu-HU" sz="2000" dirty="0" smtClean="0"/>
              <a:t>: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 szögtartó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érintéstartó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ha P inverze P’, akkor P’ inverze P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 a körön kívüli pontok inverze a körön belül, a körön belüli pontok inverze a körön kívül van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 k körre illeszkedő P fixpont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 az O-n átmenő egyenes képe önmaga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minden egyéb egyenes képe egy O-n átmenő kör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 O-n átmenő kör képe egy O-n át nem menő egyenes</a:t>
            </a:r>
          </a:p>
          <a:p>
            <a:pPr marL="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minden egyéb kör képe egy O-n át nem menő kör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Egy pont inverzének szerkesztése</a:t>
            </a:r>
            <a:endParaRPr lang="hu-HU" dirty="0"/>
          </a:p>
        </p:txBody>
      </p:sp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2" cstate="print"/>
          <a:srcRect t="16965" r="17293" b="21992"/>
          <a:stretch>
            <a:fillRect/>
          </a:stretch>
        </p:blipFill>
        <p:spPr bwMode="auto">
          <a:xfrm>
            <a:off x="7200" y="1360838"/>
            <a:ext cx="9129600" cy="488016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3" cstate="print"/>
          <a:srcRect t="16965" r="17293" b="21992"/>
          <a:stretch>
            <a:fillRect/>
          </a:stretch>
        </p:blipFill>
        <p:spPr bwMode="auto">
          <a:xfrm>
            <a:off x="7200" y="1360838"/>
            <a:ext cx="9129600" cy="488016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4" cstate="print"/>
          <a:srcRect t="16965" r="17293" b="21992"/>
          <a:stretch>
            <a:fillRect/>
          </a:stretch>
        </p:blipFill>
        <p:spPr bwMode="auto">
          <a:xfrm>
            <a:off x="7200" y="1360838"/>
            <a:ext cx="9129600" cy="488016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5" cstate="print"/>
          <a:srcRect t="16965" r="17293" b="21992"/>
          <a:stretch>
            <a:fillRect/>
          </a:stretch>
        </p:blipFill>
        <p:spPr bwMode="auto">
          <a:xfrm>
            <a:off x="7200" y="1360838"/>
            <a:ext cx="9129600" cy="488016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6" cstate="print"/>
          <a:srcRect t="16965" r="17293" b="21992"/>
          <a:stretch>
            <a:fillRect/>
          </a:stretch>
        </p:blipFill>
        <p:spPr bwMode="auto">
          <a:xfrm>
            <a:off x="7200" y="1360838"/>
            <a:ext cx="9129600" cy="488016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17" name="Szövegdoboz 16"/>
          <p:cNvSpPr txBox="1"/>
          <p:nvPr/>
        </p:nvSpPr>
        <p:spPr>
          <a:xfrm>
            <a:off x="5652120" y="1484784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u="sng" dirty="0" smtClean="0"/>
              <a:t>A szerkesztés menete</a:t>
            </a:r>
            <a:r>
              <a:rPr lang="hu-HU" sz="2000" dirty="0" smtClean="0"/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P középpontból egy OP sugarú körívvel elmetsszük az alapkört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A metszéspontokból kapjuk M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és M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 pontokat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M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és M</a:t>
            </a:r>
            <a:r>
              <a:rPr lang="hu-HU" sz="2000" baseline="-25000" dirty="0" smtClean="0"/>
              <a:t>2 </a:t>
            </a:r>
            <a:r>
              <a:rPr lang="hu-HU" sz="2000" dirty="0" smtClean="0"/>
              <a:t>középpontokból OM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sugárral körívezünk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Ezek metszéspontja visszaadja O-t és megkapjuk belőle </a:t>
            </a:r>
            <a:r>
              <a:rPr lang="hu-HU" sz="2000" dirty="0" err="1" smtClean="0"/>
              <a:t>P’-t</a:t>
            </a:r>
            <a:r>
              <a:rPr lang="hu-HU" sz="2000" dirty="0" smtClean="0"/>
              <a:t> is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Kör inverzének szerkesztése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400" y="1916832"/>
            <a:ext cx="9129600" cy="3693319"/>
          </a:xfrm>
          <a:prstGeom prst="rect">
            <a:avLst/>
          </a:prstGeom>
          <a:solidFill>
            <a:srgbClr val="E9FFE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endParaRPr lang="hu-HU" dirty="0" smtClean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smtClean="0"/>
              <a:t>Ahogy már a tulajdonságokban láthattuk,</a:t>
            </a:r>
            <a:br>
              <a:rPr lang="hu-HU" dirty="0" smtClean="0"/>
            </a:br>
            <a:r>
              <a:rPr lang="hu-HU" dirty="0" smtClean="0"/>
              <a:t>a körök inverz képe kétféle lehet attól függően,</a:t>
            </a:r>
            <a:br>
              <a:rPr lang="hu-HU" dirty="0" smtClean="0"/>
            </a:br>
            <a:r>
              <a:rPr lang="hu-HU" dirty="0" smtClean="0"/>
              <a:t>hogy a körvonal átmegy-e az alapkör középpontján.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smtClean="0"/>
              <a:t>Ezért két részre bontjuk a szerkesztést.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4704"/>
          </a:xfrm>
        </p:spPr>
        <p:txBody>
          <a:bodyPr/>
          <a:lstStyle/>
          <a:p>
            <a:r>
              <a:rPr lang="hu-HU" sz="2600" dirty="0" smtClean="0"/>
              <a:t>3/1. Középponton átmenő kör inverzének szerkesztése</a:t>
            </a:r>
            <a:endParaRPr lang="hu-HU" sz="2600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 l="2958" t="23249" r="14563" b="15709"/>
          <a:stretch>
            <a:fillRect/>
          </a:stretch>
        </p:blipFill>
        <p:spPr bwMode="auto">
          <a:xfrm>
            <a:off x="7200" y="1340767"/>
            <a:ext cx="9129600" cy="4893711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 l="2958" t="23249" r="14563" b="15709"/>
          <a:stretch>
            <a:fillRect/>
          </a:stretch>
        </p:blipFill>
        <p:spPr bwMode="auto">
          <a:xfrm>
            <a:off x="7200" y="1340767"/>
            <a:ext cx="9129600" cy="4893711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 cstate="print"/>
          <a:srcRect l="2958" t="23249" r="14563" b="15709"/>
          <a:stretch>
            <a:fillRect/>
          </a:stretch>
        </p:blipFill>
        <p:spPr bwMode="auto">
          <a:xfrm>
            <a:off x="7200" y="1340767"/>
            <a:ext cx="9129600" cy="4893711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 cstate="print"/>
          <a:srcRect l="2958" t="23249" r="14563" b="15709"/>
          <a:stretch>
            <a:fillRect/>
          </a:stretch>
        </p:blipFill>
        <p:spPr bwMode="auto">
          <a:xfrm>
            <a:off x="7200" y="1340768"/>
            <a:ext cx="9129600" cy="4893711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/>
          <a:srcRect l="2958" t="23249" r="14563" b="15709"/>
          <a:stretch>
            <a:fillRect/>
          </a:stretch>
        </p:blipFill>
        <p:spPr bwMode="auto">
          <a:xfrm>
            <a:off x="7200" y="1340768"/>
            <a:ext cx="9129600" cy="4893711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7" cstate="print"/>
          <a:srcRect l="2958" t="23249" r="14563" b="15709"/>
          <a:stretch>
            <a:fillRect/>
          </a:stretch>
        </p:blipFill>
        <p:spPr bwMode="auto">
          <a:xfrm>
            <a:off x="7200" y="1340768"/>
            <a:ext cx="9129600" cy="4893711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5148064" y="1268760"/>
            <a:ext cx="3995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u="sng" dirty="0" smtClean="0"/>
              <a:t>A szerkesztés lépései</a:t>
            </a:r>
            <a:r>
              <a:rPr lang="hu-HU" sz="2000" dirty="0" smtClean="0"/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Legyen adott a K középpontú kör, ennek kerületén vegyük fel A és B pontokat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Szerkesszük meg ezen pontok inverzét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hu-HU" sz="2000" dirty="0" smtClean="0"/>
              <a:t>Metsszük el az alapkört a megfelelő sugárral (OA vagy OB)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hu-HU" sz="2000" dirty="0" smtClean="0"/>
              <a:t>A kapott pontokból körívezzünk az alapkör sugarával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hu-HU" sz="2000" dirty="0" smtClean="0"/>
              <a:t>A körívek metszéspontjai adják  A és B inverzeit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2000" dirty="0" smtClean="0"/>
              <a:t>Az A és B pontokat összekötő egyenes lesz a kör képe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4704"/>
          </a:xfrm>
        </p:spPr>
        <p:txBody>
          <a:bodyPr/>
          <a:lstStyle/>
          <a:p>
            <a:r>
              <a:rPr lang="hu-HU" sz="2400" dirty="0" smtClean="0"/>
              <a:t>3/2. Középponton át nem menő kör inverzének szerkesztése</a:t>
            </a:r>
            <a:endParaRPr lang="hu-HU" sz="2400" dirty="0"/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2" cstate="print"/>
          <a:srcRect t="21992" r="17521" b="16965"/>
          <a:stretch>
            <a:fillRect/>
          </a:stretch>
        </p:blipFill>
        <p:spPr bwMode="auto">
          <a:xfrm>
            <a:off x="7200" y="1340768"/>
            <a:ext cx="9129600" cy="4893849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3" cstate="print"/>
          <a:srcRect t="21992" r="17521" b="16965"/>
          <a:stretch>
            <a:fillRect/>
          </a:stretch>
        </p:blipFill>
        <p:spPr bwMode="auto">
          <a:xfrm>
            <a:off x="7200" y="1340768"/>
            <a:ext cx="9129600" cy="4893849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4" cstate="print"/>
          <a:srcRect t="21992" r="17521" b="16965"/>
          <a:stretch>
            <a:fillRect/>
          </a:stretch>
        </p:blipFill>
        <p:spPr bwMode="auto">
          <a:xfrm>
            <a:off x="7200" y="1340768"/>
            <a:ext cx="9129600" cy="4893849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5" cstate="print"/>
          <a:srcRect t="21992" r="17521" b="16965"/>
          <a:stretch>
            <a:fillRect/>
          </a:stretch>
        </p:blipFill>
        <p:spPr bwMode="auto">
          <a:xfrm>
            <a:off x="7200" y="1340768"/>
            <a:ext cx="9129600" cy="4893849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6" cstate="print"/>
          <a:srcRect t="21992" r="17521" b="16965"/>
          <a:stretch>
            <a:fillRect/>
          </a:stretch>
        </p:blipFill>
        <p:spPr bwMode="auto">
          <a:xfrm>
            <a:off x="7200" y="1353468"/>
            <a:ext cx="9129600" cy="4893849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7" cstate="print"/>
          <a:srcRect t="21992" r="17521" b="16965"/>
          <a:stretch>
            <a:fillRect/>
          </a:stretch>
        </p:blipFill>
        <p:spPr bwMode="auto">
          <a:xfrm>
            <a:off x="12700" y="1353468"/>
            <a:ext cx="9134318" cy="4896208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76056" y="1412776"/>
            <a:ext cx="4032448" cy="4606389"/>
          </a:xfrm>
          <a:prstGeom prst="rect">
            <a:avLst/>
          </a:prstGeom>
          <a:solidFill>
            <a:srgbClr val="E9FFE9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lang="hu-HU" sz="2000" dirty="0" smtClean="0"/>
              <a:t> </a:t>
            </a:r>
            <a:r>
              <a:rPr lang="hu-HU" sz="2000" u="sng" dirty="0" smtClean="0"/>
              <a:t>A szerkesztés lépései</a:t>
            </a:r>
            <a:r>
              <a:rPr lang="hu-HU" sz="2000" dirty="0" smtClean="0"/>
              <a:t>:</a:t>
            </a:r>
          </a:p>
          <a:p>
            <a:pPr marL="457200" indent="-457200" algn="l">
              <a:lnSpc>
                <a:spcPts val="2200"/>
              </a:lnSpc>
              <a:buFont typeface="+mj-lt"/>
              <a:buAutoNum type="arabicPeriod"/>
            </a:pPr>
            <a:r>
              <a:rPr lang="hu-HU" sz="2000" dirty="0" smtClean="0"/>
              <a:t>Legyen O az alapkör és K az </a:t>
            </a:r>
            <a:r>
              <a:rPr lang="hu-HU" sz="2000" dirty="0" err="1" smtClean="0"/>
              <a:t>invertálandó</a:t>
            </a:r>
            <a:r>
              <a:rPr lang="hu-HU" sz="2000" dirty="0" smtClean="0"/>
              <a:t> kör középpontja</a:t>
            </a:r>
          </a:p>
          <a:p>
            <a:pPr marL="457200" indent="-457200" algn="l">
              <a:lnSpc>
                <a:spcPts val="2200"/>
              </a:lnSpc>
              <a:buFont typeface="+mj-lt"/>
              <a:buAutoNum type="arabicPeriod"/>
            </a:pPr>
            <a:r>
              <a:rPr lang="hu-HU" sz="2000" dirty="0" smtClean="0"/>
              <a:t>Húzzuk meg a két kör centrálisát</a:t>
            </a:r>
          </a:p>
          <a:p>
            <a:pPr marL="457200" indent="-457200" algn="l">
              <a:lnSpc>
                <a:spcPts val="2200"/>
              </a:lnSpc>
              <a:buFont typeface="+mj-lt"/>
              <a:buAutoNum type="arabicPeriod"/>
            </a:pPr>
            <a:r>
              <a:rPr lang="hu-HU" sz="2000" dirty="0" smtClean="0"/>
              <a:t>A centrális kimetszi az </a:t>
            </a:r>
            <a:r>
              <a:rPr lang="hu-HU" sz="2000" dirty="0" err="1" smtClean="0"/>
              <a:t>invertálandó</a:t>
            </a:r>
            <a:r>
              <a:rPr lang="hu-HU" sz="2000" dirty="0" smtClean="0"/>
              <a:t> körből A és B pontokat</a:t>
            </a:r>
          </a:p>
          <a:p>
            <a:pPr marL="457200" indent="-457200" algn="l">
              <a:lnSpc>
                <a:spcPts val="2200"/>
              </a:lnSpc>
              <a:buFont typeface="+mj-lt"/>
              <a:buAutoNum type="arabicPeriod"/>
            </a:pPr>
            <a:r>
              <a:rPr lang="hu-HU" sz="2000" dirty="0" err="1" smtClean="0"/>
              <a:t>Invertáljuk</a:t>
            </a:r>
            <a:r>
              <a:rPr lang="hu-HU" sz="2000" dirty="0" smtClean="0"/>
              <a:t> ezeket az alapkörre a már ismert módon, így kapjuk </a:t>
            </a:r>
            <a:r>
              <a:rPr lang="hu-HU" sz="2000" dirty="0" err="1" smtClean="0"/>
              <a:t>A’-t</a:t>
            </a:r>
            <a:r>
              <a:rPr lang="hu-HU" sz="2000" dirty="0" smtClean="0"/>
              <a:t> és </a:t>
            </a:r>
            <a:r>
              <a:rPr lang="hu-HU" sz="2000" dirty="0" err="1" smtClean="0"/>
              <a:t>B’-t</a:t>
            </a:r>
            <a:endParaRPr lang="hu-HU" sz="2000" dirty="0" smtClean="0"/>
          </a:p>
          <a:p>
            <a:pPr marL="457200" indent="-457200" algn="l">
              <a:lnSpc>
                <a:spcPts val="2200"/>
              </a:lnSpc>
              <a:buFont typeface="+mj-lt"/>
              <a:buAutoNum type="arabicPeriod"/>
            </a:pPr>
            <a:r>
              <a:rPr lang="hu-HU" sz="2000" dirty="0" smtClean="0"/>
              <a:t>Húzzuk meg A’B’ szakaszfelező merőlegesét</a:t>
            </a:r>
          </a:p>
          <a:p>
            <a:pPr marL="457200" indent="-457200" algn="l">
              <a:lnSpc>
                <a:spcPts val="2200"/>
              </a:lnSpc>
              <a:buFont typeface="+mj-lt"/>
              <a:buAutoNum type="arabicPeriod"/>
            </a:pPr>
            <a:r>
              <a:rPr lang="hu-HU" sz="2000" dirty="0" smtClean="0"/>
              <a:t>Ez kimetszi a centrálisból az inverz kör középpontját. (K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) Mivel ismert az átmérő, meg tudjuk szerkeszteni a kört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400" y="1268760"/>
            <a:ext cx="9129600" cy="5170646"/>
          </a:xfrm>
          <a:prstGeom prst="rect">
            <a:avLst/>
          </a:prstGeom>
          <a:solidFill>
            <a:srgbClr val="E9FFE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endParaRPr lang="hu-HU" dirty="0" smtClean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smtClean="0"/>
              <a:t>A következő néhány dia egy animációt</a:t>
            </a:r>
            <a:br>
              <a:rPr lang="hu-HU" dirty="0" smtClean="0"/>
            </a:br>
            <a:r>
              <a:rPr lang="hu-HU" dirty="0" smtClean="0"/>
              <a:t>fog mutatni annak szemléltetésére, hogy mennyivel</a:t>
            </a:r>
            <a:br>
              <a:rPr lang="hu-HU" dirty="0" smtClean="0"/>
            </a:br>
            <a:r>
              <a:rPr lang="hu-HU" dirty="0" smtClean="0"/>
              <a:t>egyszerűbben és gyorsabban oldható meg néhány feladat</a:t>
            </a:r>
            <a:br>
              <a:rPr lang="hu-HU" dirty="0" smtClean="0"/>
            </a:br>
            <a:r>
              <a:rPr lang="hu-HU" dirty="0" smtClean="0"/>
              <a:t>az inverzió használatával. Az első szerkesztés inverzióval,</a:t>
            </a:r>
            <a:br>
              <a:rPr lang="hu-HU" dirty="0" smtClean="0"/>
            </a:br>
            <a:r>
              <a:rPr lang="hu-HU" dirty="0" smtClean="0"/>
              <a:t>a második elemi geometriával bizonyítható.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smtClean="0"/>
              <a:t>A feladat: Adott egy kör a középpontja nélkül, szerkeszd</a:t>
            </a:r>
            <a:br>
              <a:rPr lang="hu-HU" dirty="0" smtClean="0"/>
            </a:br>
            <a:r>
              <a:rPr lang="hu-HU" dirty="0" smtClean="0"/>
              <a:t>meg a középpontot úgy, hogy ehhez csak egy körzőt</a:t>
            </a:r>
            <a:br>
              <a:rPr lang="hu-HU" dirty="0" smtClean="0"/>
            </a:br>
            <a:r>
              <a:rPr lang="hu-HU" dirty="0" smtClean="0"/>
              <a:t>használhatsz eszközként!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14400" y="1518692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1. Vegyünk fel a körön egy A pontot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1. Vegyünk fel a körön egy A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pontot</a:t>
            </a:r>
            <a:endParaRPr lang="hu-HU" sz="20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Egy szerkesztési feladat</a:t>
            </a:r>
            <a:endParaRPr lang="hu-HU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 b="4499"/>
          <a:stretch>
            <a:fillRect/>
          </a:stretch>
        </p:blipFill>
        <p:spPr bwMode="auto">
          <a:xfrm>
            <a:off x="7200" y="1528294"/>
            <a:ext cx="9129600" cy="5202706"/>
          </a:xfrm>
          <a:prstGeom prst="rect">
            <a:avLst/>
          </a:prstGeom>
          <a:noFill/>
          <a:ln w="127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44016" y="908720"/>
            <a:ext cx="4211960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INVERZIÓ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68010" y="908720"/>
            <a:ext cx="4283968" cy="461665"/>
          </a:xfrm>
          <a:prstGeom prst="rect">
            <a:avLst/>
          </a:prstGeom>
          <a:solidFill>
            <a:srgbClr val="E9FFE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EUKLIDESZI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2. Tetszőleges sugárral körívezzünk A körül úgy, hogy elmesse a kört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66124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2. Tetszőleges sugárral körívezzünk A1 körül úgy, hogy elmesse a kört</a:t>
            </a:r>
            <a:endParaRPr lang="hu-HU" sz="20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0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TP001140800</AuthoringAssetId>
    <AssetId xmlns="145c5697-5eb5-440b-b2f1-a8273fb59250">TS001140800</AssetId>
  </documentManagement>
</p:properties>
</file>

<file path=customXml/itemProps1.xml><?xml version="1.0" encoding="utf-8"?>
<ds:datastoreItem xmlns:ds="http://schemas.openxmlformats.org/officeDocument/2006/customXml" ds:itemID="{BB0D77B0-4DA6-4A57-B594-7DA0AC919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00FA4-CCBC-4CE9-A5EF-DB0B67A8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EA2C03-0D0B-4CD9-ABC6-57C420DE4EA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9725180-2662-46B3-9C5C-5B3DC60A3B2B}">
  <ds:schemaRefs>
    <ds:schemaRef ds:uri="http://purl.org/dc/terms/"/>
    <ds:schemaRef ds:uri="http://purl.org/dc/elements/1.1/"/>
    <ds:schemaRef ds:uri="http://schemas.microsoft.com/office/2006/documentManagement/types"/>
    <ds:schemaRef ds:uri="145c5697-5eb5-440b-b2f1-a8273fb59250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TS001140800</Template>
  <TotalTime>271</TotalTime>
  <Words>672</Words>
  <Application>Microsoft Office PowerPoint</Application>
  <PresentationFormat>Diavetítés a képernyőre (4:3 oldalarány)</PresentationFormat>
  <Paragraphs>108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TS001140800</vt:lpstr>
      <vt:lpstr>A geometriai inverzió</vt:lpstr>
      <vt:lpstr>1. Az inverzió fogalma és tulajdonságai</vt:lpstr>
      <vt:lpstr>2. Egy pont inverzének szerkesztése</vt:lpstr>
      <vt:lpstr>3. Kör inverzének szerkesztése</vt:lpstr>
      <vt:lpstr>3/1. Középponton átmenő kör inverzének szerkesztése</vt:lpstr>
      <vt:lpstr>3/2. Középponton át nem menő kör inverzének szerkesztése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  <vt:lpstr>4. Egy szerkesztési feladat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geometriai inverzió</dc:title>
  <dc:creator>Barni</dc:creator>
  <cp:lastModifiedBy>ÉviLaci</cp:lastModifiedBy>
  <cp:revision>27</cp:revision>
  <dcterms:created xsi:type="dcterms:W3CDTF">2013-06-10T16:20:29Z</dcterms:created>
  <dcterms:modified xsi:type="dcterms:W3CDTF">2013-07-21T07:45:11Z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492243L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TS001140800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Green and white abstract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Green and white abstract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12;#79;#Template 12;#65;#Microsoft Office PowerPoint 2007;#66;#PowerPoint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On Web no search</vt:lpwstr>
  </property>
  <property fmtid="{D5CDD505-2E9C-101B-9397-08002B2CF9AE}" pid="32" name="UANotes">
    <vt:lpwstr>Text is visible in high contrast mode, but graphics are not. . SEO Pilot 2008</vt:lpwstr>
  </property>
  <property fmtid="{D5CDD505-2E9C-101B-9397-08002B2CF9AE}" pid="33" name="PublishStatusLookup">
    <vt:lpwstr>259512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TP001140800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