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47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BEA8A-5A89-44B7-97AD-0DA36DB20B89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BEB8B-7D94-48F0-B0AD-B21DA3D3A7C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9804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EBEB8B-7D94-48F0-B0AD-B21DA3D3A7C6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65F54F-ED37-4622-B2B2-8DFD2F9A88FD}" type="datetimeFigureOut">
              <a:rPr lang="hu-HU" smtClean="0"/>
              <a:pPr/>
              <a:t>2011.12.09.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E258B3-2511-4CEB-A11B-411149FE58A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331640" y="2492896"/>
            <a:ext cx="6480048" cy="2301240"/>
          </a:xfrm>
        </p:spPr>
        <p:txBody>
          <a:bodyPr>
            <a:normAutofit/>
          </a:bodyPr>
          <a:lstStyle/>
          <a:p>
            <a:pPr algn="ctr"/>
            <a:r>
              <a:rPr lang="hu-HU" sz="5400" dirty="0" err="1" smtClean="0"/>
              <a:t>Huffman-kódolás</a:t>
            </a:r>
            <a:endParaRPr lang="hu-HU" sz="5400" dirty="0"/>
          </a:p>
        </p:txBody>
      </p:sp>
      <p:sp>
        <p:nvSpPr>
          <p:cNvPr id="4" name="Akciógomb: Tovább vagy Következő 3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kciógomb: Tovább vagy Következő 4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289451"/>
          </a:xfrm>
        </p:spPr>
        <p:txBody>
          <a:bodyPr/>
          <a:lstStyle/>
          <a:p>
            <a:r>
              <a:rPr lang="hu-HU" dirty="0" smtClean="0"/>
              <a:t>Veszteségmentes kódolás</a:t>
            </a:r>
          </a:p>
          <a:p>
            <a:r>
              <a:rPr lang="hu-HU" dirty="0" smtClean="0"/>
              <a:t>Visszafejtése egyértelmű</a:t>
            </a:r>
          </a:p>
          <a:p>
            <a:r>
              <a:rPr lang="hu-HU" dirty="0" smtClean="0"/>
              <a:t>Egyik kódszó sem lehet része semelyik másiknak</a:t>
            </a:r>
          </a:p>
          <a:p>
            <a:r>
              <a:rPr lang="hu-HU" dirty="0" smtClean="0"/>
              <a:t>Lépések:</a:t>
            </a:r>
          </a:p>
          <a:p>
            <a:r>
              <a:rPr lang="hu-HU" dirty="0" smtClean="0"/>
              <a:t>1.: Statisztika a kódolandó anyagról (egyes részletek gyakorisága) </a:t>
            </a:r>
          </a:p>
          <a:p>
            <a:r>
              <a:rPr lang="hu-HU" dirty="0" smtClean="0"/>
              <a:t>2.: Részlet helyettesítése kóddal: a minél gyakoribb részlet </a:t>
            </a:r>
            <a:r>
              <a:rPr lang="hu-HU" dirty="0" err="1" smtClean="0"/>
              <a:t>elofordulása</a:t>
            </a:r>
            <a:r>
              <a:rPr lang="hu-HU" dirty="0" smtClean="0"/>
              <a:t> annál rövidebb kódot kapjon</a:t>
            </a:r>
          </a:p>
          <a:p>
            <a:endParaRPr lang="hu-HU" dirty="0"/>
          </a:p>
        </p:txBody>
      </p:sp>
      <p:sp>
        <p:nvSpPr>
          <p:cNvPr id="4" name="Akciógomb: Tovább vagy Következő 3">
            <a:hlinkClick r:id="" action="ppaction://noaction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kciógomb: Tovább vagy Következő 6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Példa: </a:t>
            </a:r>
            <a:r>
              <a:rPr lang="hu-H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INFORMATIKA + MATEMATIKA</a:t>
            </a:r>
            <a:endParaRPr lang="hu-H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r>
              <a:rPr lang="hu-HU" sz="2800" dirty="0" smtClean="0"/>
              <a:t>Megnézzük a karakterek gyakoriságát (szóköz = _):</a:t>
            </a:r>
            <a:endParaRPr lang="hu-HU" dirty="0" smtClean="0"/>
          </a:p>
          <a:p>
            <a:endParaRPr lang="hu-HU" sz="2800" dirty="0" smtClean="0"/>
          </a:p>
          <a:p>
            <a:endParaRPr lang="hu-HU" sz="2800" dirty="0" smtClean="0"/>
          </a:p>
          <a:p>
            <a:endParaRPr lang="hu-HU" sz="2800" dirty="0" smtClean="0"/>
          </a:p>
          <a:p>
            <a:r>
              <a:rPr lang="hu-HU" sz="2800" dirty="0" smtClean="0"/>
              <a:t>Majd a párokat gyakoriságuk szerint rendezzük:</a:t>
            </a:r>
            <a:endParaRPr lang="hu-HU" sz="2800" dirty="0"/>
          </a:p>
        </p:txBody>
      </p:sp>
      <p:sp>
        <p:nvSpPr>
          <p:cNvPr id="8" name="Akciógomb: Tovább vagy Következő 7">
            <a:hlinkClick r:id="" action="ppaction://noaction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/>
        </p:nvGraphicFramePr>
        <p:xfrm>
          <a:off x="467544" y="2276872"/>
          <a:ext cx="82809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50"/>
                <a:gridCol w="406552"/>
                <a:gridCol w="457544"/>
                <a:gridCol w="387730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Karakter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_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+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gyakoriság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/>
        </p:nvGraphicFramePr>
        <p:xfrm>
          <a:off x="467544" y="4293096"/>
          <a:ext cx="8280922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432048"/>
                <a:gridCol w="432048"/>
                <a:gridCol w="387736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</a:tblGrid>
              <a:tr h="432048">
                <a:tc>
                  <a:txBody>
                    <a:bodyPr/>
                    <a:lstStyle/>
                    <a:p>
                      <a:r>
                        <a:rPr lang="hu-HU" dirty="0" smtClean="0"/>
                        <a:t>Karakter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+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_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</a:t>
                      </a:r>
                      <a:endParaRPr lang="hu-HU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u-HU" dirty="0" smtClean="0"/>
                        <a:t>gyakoriság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Csoportba foglalás 80"/>
          <p:cNvGrpSpPr/>
          <p:nvPr/>
        </p:nvGrpSpPr>
        <p:grpSpPr>
          <a:xfrm>
            <a:off x="1763688" y="3501008"/>
            <a:ext cx="1021766" cy="1152128"/>
            <a:chOff x="1259632" y="3501008"/>
            <a:chExt cx="1021766" cy="1152128"/>
          </a:xfrm>
        </p:grpSpPr>
        <p:cxnSp>
          <p:nvCxnSpPr>
            <p:cNvPr id="82" name="Egyenes összekötő 81"/>
            <p:cNvCxnSpPr>
              <a:stCxn id="84" idx="5"/>
            </p:cNvCxnSpPr>
            <p:nvPr/>
          </p:nvCxnSpPr>
          <p:spPr>
            <a:xfrm rot="16200000" flipH="1">
              <a:off x="1715329" y="4244736"/>
              <a:ext cx="660427" cy="156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Egyenes összekötő 82"/>
            <p:cNvCxnSpPr>
              <a:stCxn id="84" idx="3"/>
            </p:cNvCxnSpPr>
            <p:nvPr/>
          </p:nvCxnSpPr>
          <p:spPr>
            <a:xfrm rot="5400000">
              <a:off x="1151621" y="4244737"/>
              <a:ext cx="660427" cy="156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Ellipszis 83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/>
                <a:t>4</a:t>
              </a:r>
            </a:p>
          </p:txBody>
        </p:sp>
        <p:sp>
          <p:nvSpPr>
            <p:cNvPr id="85" name="Szövegdoboz 84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86" name="Szövegdoboz 85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75" name="Csoportba foglalás 74"/>
          <p:cNvGrpSpPr/>
          <p:nvPr/>
        </p:nvGrpSpPr>
        <p:grpSpPr>
          <a:xfrm>
            <a:off x="1835696" y="3501008"/>
            <a:ext cx="1165782" cy="1080120"/>
            <a:chOff x="1187624" y="3501008"/>
            <a:chExt cx="1165782" cy="1080120"/>
          </a:xfrm>
        </p:grpSpPr>
        <p:cxnSp>
          <p:nvCxnSpPr>
            <p:cNvPr id="76" name="Egyenes összekötő 75"/>
            <p:cNvCxnSpPr>
              <a:stCxn id="78" idx="5"/>
            </p:cNvCxnSpPr>
            <p:nvPr/>
          </p:nvCxnSpPr>
          <p:spPr>
            <a:xfrm rot="16200000" flipH="1">
              <a:off x="1823341" y="4136724"/>
              <a:ext cx="588419" cy="3003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Egyenes összekötő 76"/>
            <p:cNvCxnSpPr>
              <a:stCxn id="78" idx="3"/>
            </p:cNvCxnSpPr>
            <p:nvPr/>
          </p:nvCxnSpPr>
          <p:spPr>
            <a:xfrm rot="5400000">
              <a:off x="1115617" y="4136725"/>
              <a:ext cx="588419" cy="3003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Ellipszis 77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/>
                <a:t>4</a:t>
              </a:r>
            </a:p>
          </p:txBody>
        </p:sp>
        <p:sp>
          <p:nvSpPr>
            <p:cNvPr id="79" name="Szövegdoboz 78"/>
            <p:cNvSpPr txBox="1"/>
            <p:nvPr/>
          </p:nvSpPr>
          <p:spPr>
            <a:xfrm>
              <a:off x="1187624" y="400506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80" name="Szövegdoboz 79"/>
            <p:cNvSpPr txBox="1"/>
            <p:nvPr/>
          </p:nvSpPr>
          <p:spPr>
            <a:xfrm>
              <a:off x="2051720" y="400506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69" name="Csoportba foglalás 68"/>
          <p:cNvGrpSpPr/>
          <p:nvPr/>
        </p:nvGrpSpPr>
        <p:grpSpPr>
          <a:xfrm>
            <a:off x="1259632" y="3501008"/>
            <a:ext cx="1021766" cy="945396"/>
            <a:chOff x="1259632" y="3501008"/>
            <a:chExt cx="1021766" cy="945396"/>
          </a:xfrm>
        </p:grpSpPr>
        <p:cxnSp>
          <p:nvCxnSpPr>
            <p:cNvPr id="70" name="Egyenes összekötő 69"/>
            <p:cNvCxnSpPr>
              <a:stCxn id="72" idx="5"/>
            </p:cNvCxnSpPr>
            <p:nvPr/>
          </p:nvCxnSpPr>
          <p:spPr>
            <a:xfrm rot="16200000" flipH="1">
              <a:off x="1787337" y="4172728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Egyenes összekötő 70"/>
            <p:cNvCxnSpPr>
              <a:stCxn id="72" idx="3"/>
            </p:cNvCxnSpPr>
            <p:nvPr/>
          </p:nvCxnSpPr>
          <p:spPr>
            <a:xfrm rot="5400000">
              <a:off x="1295637" y="4172729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Ellipszis 71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2</a:t>
              </a:r>
              <a:endParaRPr lang="hu-HU" dirty="0"/>
            </a:p>
          </p:txBody>
        </p:sp>
        <p:sp>
          <p:nvSpPr>
            <p:cNvPr id="73" name="Szövegdoboz 72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74" name="Szövegdoboz 73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57" name="Csoportba foglalás 56"/>
          <p:cNvGrpSpPr/>
          <p:nvPr/>
        </p:nvGrpSpPr>
        <p:grpSpPr>
          <a:xfrm>
            <a:off x="1259632" y="3501008"/>
            <a:ext cx="1021766" cy="945396"/>
            <a:chOff x="1259632" y="3501008"/>
            <a:chExt cx="1021766" cy="945396"/>
          </a:xfrm>
        </p:grpSpPr>
        <p:cxnSp>
          <p:nvCxnSpPr>
            <p:cNvPr id="58" name="Egyenes összekötő 57"/>
            <p:cNvCxnSpPr>
              <a:stCxn id="60" idx="5"/>
            </p:cNvCxnSpPr>
            <p:nvPr/>
          </p:nvCxnSpPr>
          <p:spPr>
            <a:xfrm rot="16200000" flipH="1">
              <a:off x="1787337" y="4172728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Egyenes összekötő 58"/>
            <p:cNvCxnSpPr>
              <a:stCxn id="60" idx="3"/>
            </p:cNvCxnSpPr>
            <p:nvPr/>
          </p:nvCxnSpPr>
          <p:spPr>
            <a:xfrm rot="5400000">
              <a:off x="1295637" y="4172729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Ellipszis 59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2</a:t>
              </a:r>
              <a:endParaRPr lang="hu-HU" dirty="0"/>
            </a:p>
          </p:txBody>
        </p:sp>
        <p:sp>
          <p:nvSpPr>
            <p:cNvPr id="61" name="Szövegdoboz 60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62" name="Szövegdoboz 61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53" name="Csoportba foglalás 52"/>
          <p:cNvGrpSpPr/>
          <p:nvPr/>
        </p:nvGrpSpPr>
        <p:grpSpPr>
          <a:xfrm>
            <a:off x="1259632" y="3501008"/>
            <a:ext cx="1021766" cy="945396"/>
            <a:chOff x="1259632" y="3501008"/>
            <a:chExt cx="1021766" cy="945396"/>
          </a:xfrm>
        </p:grpSpPr>
        <p:cxnSp>
          <p:nvCxnSpPr>
            <p:cNvPr id="21" name="Egyenes összekötő 20"/>
            <p:cNvCxnSpPr>
              <a:stCxn id="19" idx="5"/>
            </p:cNvCxnSpPr>
            <p:nvPr/>
          </p:nvCxnSpPr>
          <p:spPr>
            <a:xfrm rot="16200000" flipH="1">
              <a:off x="1787337" y="4172728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>
              <a:stCxn id="19" idx="3"/>
            </p:cNvCxnSpPr>
            <p:nvPr/>
          </p:nvCxnSpPr>
          <p:spPr>
            <a:xfrm rot="5400000">
              <a:off x="1295637" y="4172729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Ellipszis 18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2</a:t>
              </a:r>
              <a:endParaRPr lang="hu-HU" dirty="0"/>
            </a:p>
          </p:txBody>
        </p:sp>
        <p:sp>
          <p:nvSpPr>
            <p:cNvPr id="32" name="Szövegdoboz 31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33" name="Szövegdoboz 32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1512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800" dirty="0" smtClean="0"/>
              <a:t>	Helyettesítsük a két legkisebb előfordulású karaktert egy olyan új jellel, melynek az előfordulása annak a kettőnek az összege: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5" name="Akciógomb: Tovább vagy Következő 4">
            <a:hlinkClick r:id="" action="ppaction://noaction" highlightClick="1"/>
          </p:cNvPr>
          <p:cNvSpPr/>
          <p:nvPr/>
        </p:nvSpPr>
        <p:spPr>
          <a:xfrm>
            <a:off x="4211960" y="2924944"/>
            <a:ext cx="720080" cy="720080"/>
          </a:xfrm>
          <a:prstGeom prst="actionButtonForwardNex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54" name="Csoportba foglalás 53"/>
          <p:cNvGrpSpPr/>
          <p:nvPr/>
        </p:nvGrpSpPr>
        <p:grpSpPr>
          <a:xfrm>
            <a:off x="1259632" y="3501008"/>
            <a:ext cx="1080120" cy="504056"/>
            <a:chOff x="1259632" y="3501008"/>
            <a:chExt cx="1080120" cy="504056"/>
          </a:xfrm>
        </p:grpSpPr>
        <p:sp>
          <p:nvSpPr>
            <p:cNvPr id="7" name="Lekerekített téglalap 6"/>
            <p:cNvSpPr/>
            <p:nvPr/>
          </p:nvSpPr>
          <p:spPr>
            <a:xfrm>
              <a:off x="1259632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N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  <p:sp>
          <p:nvSpPr>
            <p:cNvPr id="8" name="Lekerekített téglalap 7"/>
            <p:cNvSpPr/>
            <p:nvPr/>
          </p:nvSpPr>
          <p:spPr>
            <a:xfrm>
              <a:off x="1835696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F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</p:grpSp>
      <p:grpSp>
        <p:nvGrpSpPr>
          <p:cNvPr id="55" name="Csoportba foglalás 54"/>
          <p:cNvGrpSpPr/>
          <p:nvPr/>
        </p:nvGrpSpPr>
        <p:grpSpPr>
          <a:xfrm>
            <a:off x="2411760" y="3501008"/>
            <a:ext cx="1080120" cy="504056"/>
            <a:chOff x="2411760" y="3501008"/>
            <a:chExt cx="1080120" cy="504056"/>
          </a:xfrm>
        </p:grpSpPr>
        <p:sp>
          <p:nvSpPr>
            <p:cNvPr id="9" name="Lekerekített téglalap 8"/>
            <p:cNvSpPr/>
            <p:nvPr/>
          </p:nvSpPr>
          <p:spPr>
            <a:xfrm>
              <a:off x="2411760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O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  <p:sp>
          <p:nvSpPr>
            <p:cNvPr id="10" name="Lekerekített téglalap 9"/>
            <p:cNvSpPr/>
            <p:nvPr/>
          </p:nvSpPr>
          <p:spPr>
            <a:xfrm>
              <a:off x="2987824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R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</p:grpSp>
      <p:grpSp>
        <p:nvGrpSpPr>
          <p:cNvPr id="56" name="Csoportba foglalás 55"/>
          <p:cNvGrpSpPr/>
          <p:nvPr/>
        </p:nvGrpSpPr>
        <p:grpSpPr>
          <a:xfrm>
            <a:off x="3563888" y="3501008"/>
            <a:ext cx="1080120" cy="504056"/>
            <a:chOff x="3563888" y="3501008"/>
            <a:chExt cx="1080120" cy="504056"/>
          </a:xfrm>
        </p:grpSpPr>
        <p:sp>
          <p:nvSpPr>
            <p:cNvPr id="11" name="Lekerekített téglalap 10"/>
            <p:cNvSpPr/>
            <p:nvPr/>
          </p:nvSpPr>
          <p:spPr>
            <a:xfrm>
              <a:off x="3563888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+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  <p:sp>
          <p:nvSpPr>
            <p:cNvPr id="12" name="Lekerekített téglalap 11"/>
            <p:cNvSpPr/>
            <p:nvPr/>
          </p:nvSpPr>
          <p:spPr>
            <a:xfrm>
              <a:off x="4139952" y="350100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E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1</a:t>
              </a:r>
              <a:endParaRPr lang="hu-HU" sz="1600" dirty="0"/>
            </a:p>
          </p:txBody>
        </p:sp>
      </p:grpSp>
      <p:sp>
        <p:nvSpPr>
          <p:cNvPr id="13" name="Lekerekített téglalap 12"/>
          <p:cNvSpPr/>
          <p:nvPr/>
        </p:nvSpPr>
        <p:spPr>
          <a:xfrm>
            <a:off x="4716016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K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2</a:t>
            </a:r>
            <a:endParaRPr lang="hu-HU" sz="1600" dirty="0"/>
          </a:p>
        </p:txBody>
      </p:sp>
      <p:sp>
        <p:nvSpPr>
          <p:cNvPr id="14" name="Lekerekített téglalap 13"/>
          <p:cNvSpPr/>
          <p:nvPr/>
        </p:nvSpPr>
        <p:spPr>
          <a:xfrm>
            <a:off x="5292080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/>
              <a:t>_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2</a:t>
            </a:r>
            <a:endParaRPr lang="hu-HU" sz="1600" dirty="0"/>
          </a:p>
        </p:txBody>
      </p:sp>
      <p:sp>
        <p:nvSpPr>
          <p:cNvPr id="15" name="Lekerekített téglalap 14"/>
          <p:cNvSpPr/>
          <p:nvPr/>
        </p:nvSpPr>
        <p:spPr>
          <a:xfrm>
            <a:off x="5868144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I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6444208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M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sp>
        <p:nvSpPr>
          <p:cNvPr id="17" name="Lekerekített téglalap 16"/>
          <p:cNvSpPr/>
          <p:nvPr/>
        </p:nvSpPr>
        <p:spPr>
          <a:xfrm>
            <a:off x="7020272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T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sp>
        <p:nvSpPr>
          <p:cNvPr id="18" name="Lekerekített téglalap 17"/>
          <p:cNvSpPr/>
          <p:nvPr/>
        </p:nvSpPr>
        <p:spPr>
          <a:xfrm>
            <a:off x="7596336" y="3501008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A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5</a:t>
            </a:r>
            <a:endParaRPr lang="hu-HU" sz="1600" dirty="0"/>
          </a:p>
        </p:txBody>
      </p:sp>
      <p:sp>
        <p:nvSpPr>
          <p:cNvPr id="47" name="Szövegdoboz 46"/>
          <p:cNvSpPr txBox="1"/>
          <p:nvPr/>
        </p:nvSpPr>
        <p:spPr>
          <a:xfrm>
            <a:off x="755576" y="2042845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Ezután a megmaradt karaktereket és az ág(</a:t>
            </a:r>
            <a:r>
              <a:rPr lang="hu-HU" sz="2800" dirty="0" err="1" smtClean="0"/>
              <a:t>ak</a:t>
            </a:r>
            <a:r>
              <a:rPr lang="hu-HU" sz="2800" dirty="0" smtClean="0"/>
              <a:t>)</a:t>
            </a:r>
            <a:r>
              <a:rPr lang="hu-HU" sz="2800" dirty="0" err="1" smtClean="0"/>
              <a:t>at</a:t>
            </a:r>
            <a:r>
              <a:rPr lang="hu-HU" sz="2800" dirty="0" smtClean="0"/>
              <a:t> sorba rendezzük:</a:t>
            </a:r>
            <a:endParaRPr lang="hu-HU" sz="2800" dirty="0"/>
          </a:p>
        </p:txBody>
      </p:sp>
      <p:sp>
        <p:nvSpPr>
          <p:cNvPr id="93" name="Akciógomb: Tovább vagy Következő 92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22222E-6 L -1.38889E-6 0.131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2592 1.85185E-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13125 L 0.25608 0.131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2.22222E-6 L -0.12604 -2.2222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2.22222E-6 L -0.12222 -2.22222E-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04 3.7037E-6 L -0.12604 0.1312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000"/>
                            </p:stCondLst>
                            <p:childTnLst>
                              <p:par>
                                <p:cTn id="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13316 1.85185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04 0.13125 L 0.004 0.1312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22 -2.22222E-6 L -0.25018 -2.22222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209 1.85185E-6 L -0.25209 0.1312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23924E-8 L 3.61111E-6 0.1515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16 2.48033E-6 L 0.13316 0.15155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13119 L 0.00399 0.2783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208 0.13119 L -0.25208 0.27834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9000"/>
                            </p:stCondLst>
                            <p:childTnLst>
                              <p:par>
                                <p:cTn id="9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0.44028 -3.7037E-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208 0.27847 L 0.18507 0.2784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0.27847 L 0.43716 0.2784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0.15162 L 0.44027 0.1516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16 0.15162 L 0.56632 0.15162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92 1.85185E-6 L -0.0007 1.85185E-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608 0.13125 L -0.00382 0.13125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1000"/>
                            </p:stCondLst>
                            <p:childTnLst>
                              <p:par>
                                <p:cTn id="1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1.85185E-6 L -0.00069 0.15162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13125 L -1.38889E-6 0.27824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2.22222E-6 L -0.25 0.15232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59 3.9963E-6 L -0.44479 3.9963E-6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0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3.7037E-6 L -0.43889 3.7037E-6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0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3.7037E-6 L -0.43889 3.7037E-6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1.85185E-6 L -0.44496 1.85185E-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0.15255 L -2.5E-6 0.1525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27824 L 0.25 0.27824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15162 L 0.25 0.15162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47" grpId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soportba foglalás 3"/>
          <p:cNvGrpSpPr/>
          <p:nvPr/>
        </p:nvGrpSpPr>
        <p:grpSpPr>
          <a:xfrm>
            <a:off x="971600" y="3212976"/>
            <a:ext cx="1021766" cy="945396"/>
            <a:chOff x="1259632" y="3501008"/>
            <a:chExt cx="1021766" cy="945396"/>
          </a:xfrm>
        </p:grpSpPr>
        <p:cxnSp>
          <p:nvCxnSpPr>
            <p:cNvPr id="5" name="Egyenes összekötő 4"/>
            <p:cNvCxnSpPr>
              <a:stCxn id="7" idx="5"/>
            </p:cNvCxnSpPr>
            <p:nvPr/>
          </p:nvCxnSpPr>
          <p:spPr>
            <a:xfrm rot="16200000" flipH="1">
              <a:off x="1787337" y="4172728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Egyenes összekötő 5"/>
            <p:cNvCxnSpPr>
              <a:stCxn id="7" idx="3"/>
            </p:cNvCxnSpPr>
            <p:nvPr/>
          </p:nvCxnSpPr>
          <p:spPr>
            <a:xfrm rot="5400000">
              <a:off x="1295637" y="4172729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Ellipszis 6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6</a:t>
              </a:r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49" name="Csoportba foglalás 48"/>
          <p:cNvGrpSpPr/>
          <p:nvPr/>
        </p:nvGrpSpPr>
        <p:grpSpPr>
          <a:xfrm>
            <a:off x="971600" y="3212976"/>
            <a:ext cx="1021766" cy="945396"/>
            <a:chOff x="1259632" y="3501008"/>
            <a:chExt cx="1021766" cy="945396"/>
          </a:xfrm>
        </p:grpSpPr>
        <p:cxnSp>
          <p:nvCxnSpPr>
            <p:cNvPr id="50" name="Egyenes összekötő 49"/>
            <p:cNvCxnSpPr>
              <a:stCxn id="52" idx="5"/>
            </p:cNvCxnSpPr>
            <p:nvPr/>
          </p:nvCxnSpPr>
          <p:spPr>
            <a:xfrm rot="16200000" flipH="1">
              <a:off x="1787337" y="4172728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Egyenes összekötő 50"/>
            <p:cNvCxnSpPr>
              <a:stCxn id="52" idx="3"/>
            </p:cNvCxnSpPr>
            <p:nvPr/>
          </p:nvCxnSpPr>
          <p:spPr>
            <a:xfrm rot="5400000">
              <a:off x="1295637" y="4172729"/>
              <a:ext cx="444403" cy="84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Ellipszis 51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5</a:t>
              </a:r>
            </a:p>
          </p:txBody>
        </p:sp>
        <p:sp>
          <p:nvSpPr>
            <p:cNvPr id="53" name="Szövegdoboz 52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54" name="Szövegdoboz 53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71" name="Csoportba foglalás 70"/>
          <p:cNvGrpSpPr/>
          <p:nvPr/>
        </p:nvGrpSpPr>
        <p:grpSpPr>
          <a:xfrm>
            <a:off x="899592" y="3212976"/>
            <a:ext cx="1080120" cy="504056"/>
            <a:chOff x="899592" y="1988840"/>
            <a:chExt cx="1080120" cy="504056"/>
          </a:xfrm>
        </p:grpSpPr>
        <p:sp>
          <p:nvSpPr>
            <p:cNvPr id="32" name="Lekerekített téglalap 31"/>
            <p:cNvSpPr/>
            <p:nvPr/>
          </p:nvSpPr>
          <p:spPr>
            <a:xfrm>
              <a:off x="899592" y="1988840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sz="1600" dirty="0"/>
                <a:t>_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2</a:t>
              </a:r>
              <a:endParaRPr lang="hu-HU" sz="1600" dirty="0"/>
            </a:p>
          </p:txBody>
        </p:sp>
        <p:sp>
          <p:nvSpPr>
            <p:cNvPr id="33" name="Lekerekített téglalap 32"/>
            <p:cNvSpPr/>
            <p:nvPr/>
          </p:nvSpPr>
          <p:spPr>
            <a:xfrm>
              <a:off x="1475656" y="1988840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I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3</a:t>
              </a:r>
              <a:endParaRPr lang="hu-HU" sz="1600" dirty="0"/>
            </a:p>
          </p:txBody>
        </p:sp>
      </p:grpSp>
      <p:grpSp>
        <p:nvGrpSpPr>
          <p:cNvPr id="73" name="Csoportba foglalás 72"/>
          <p:cNvGrpSpPr/>
          <p:nvPr/>
        </p:nvGrpSpPr>
        <p:grpSpPr>
          <a:xfrm>
            <a:off x="2051720" y="3212976"/>
            <a:ext cx="1080120" cy="504056"/>
            <a:chOff x="2051720" y="1988840"/>
            <a:chExt cx="1080120" cy="504056"/>
          </a:xfrm>
        </p:grpSpPr>
        <p:sp>
          <p:nvSpPr>
            <p:cNvPr id="34" name="Lekerekített téglalap 33"/>
            <p:cNvSpPr/>
            <p:nvPr/>
          </p:nvSpPr>
          <p:spPr>
            <a:xfrm>
              <a:off x="2051720" y="1988840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M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3</a:t>
              </a:r>
              <a:endParaRPr lang="hu-HU" sz="1600" dirty="0"/>
            </a:p>
          </p:txBody>
        </p:sp>
        <p:sp>
          <p:nvSpPr>
            <p:cNvPr id="35" name="Lekerekített téglalap 34"/>
            <p:cNvSpPr/>
            <p:nvPr/>
          </p:nvSpPr>
          <p:spPr>
            <a:xfrm>
              <a:off x="2627784" y="1988840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T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3</a:t>
              </a:r>
              <a:endParaRPr lang="hu-HU" sz="1600" dirty="0"/>
            </a:p>
          </p:txBody>
        </p:sp>
      </p:grpSp>
      <p:sp>
        <p:nvSpPr>
          <p:cNvPr id="36" name="Lekerekített téglalap 35"/>
          <p:cNvSpPr/>
          <p:nvPr/>
        </p:nvSpPr>
        <p:spPr>
          <a:xfrm>
            <a:off x="7380312" y="3212976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A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5</a:t>
            </a:r>
            <a:endParaRPr lang="hu-HU" sz="1600" dirty="0"/>
          </a:p>
        </p:txBody>
      </p:sp>
      <p:grpSp>
        <p:nvGrpSpPr>
          <p:cNvPr id="55" name="Csoportba foglalás 54"/>
          <p:cNvGrpSpPr/>
          <p:nvPr/>
        </p:nvGrpSpPr>
        <p:grpSpPr>
          <a:xfrm>
            <a:off x="1979712" y="1988840"/>
            <a:ext cx="1728192" cy="1512168"/>
            <a:chOff x="1331640" y="3501008"/>
            <a:chExt cx="1728192" cy="1512167"/>
          </a:xfrm>
        </p:grpSpPr>
        <p:cxnSp>
          <p:nvCxnSpPr>
            <p:cNvPr id="56" name="Egyenes összekötő 55"/>
            <p:cNvCxnSpPr>
              <a:stCxn id="58" idx="5"/>
            </p:cNvCxnSpPr>
            <p:nvPr/>
          </p:nvCxnSpPr>
          <p:spPr>
            <a:xfrm rot="16200000" flipH="1">
              <a:off x="2183381" y="4136724"/>
              <a:ext cx="1020467" cy="73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Egyenes összekötő 56"/>
            <p:cNvCxnSpPr>
              <a:stCxn id="58" idx="3"/>
            </p:cNvCxnSpPr>
            <p:nvPr/>
          </p:nvCxnSpPr>
          <p:spPr>
            <a:xfrm rot="5400000">
              <a:off x="1151621" y="4172728"/>
              <a:ext cx="948458" cy="58841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Ellipszis 57"/>
            <p:cNvSpPr/>
            <p:nvPr/>
          </p:nvSpPr>
          <p:spPr>
            <a:xfrm>
              <a:off x="183569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8</a:t>
              </a:r>
              <a:endParaRPr lang="hu-HU" dirty="0"/>
            </a:p>
          </p:txBody>
        </p:sp>
        <p:sp>
          <p:nvSpPr>
            <p:cNvPr id="59" name="Szövegdoboz 58"/>
            <p:cNvSpPr txBox="1"/>
            <p:nvPr/>
          </p:nvSpPr>
          <p:spPr>
            <a:xfrm>
              <a:off x="1403648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60" name="Szövegdoboz 59"/>
            <p:cNvSpPr txBox="1"/>
            <p:nvPr/>
          </p:nvSpPr>
          <p:spPr>
            <a:xfrm>
              <a:off x="2627784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70" name="Csoportba foglalás 69"/>
          <p:cNvGrpSpPr/>
          <p:nvPr/>
        </p:nvGrpSpPr>
        <p:grpSpPr>
          <a:xfrm>
            <a:off x="3275856" y="3212976"/>
            <a:ext cx="4046102" cy="2448272"/>
            <a:chOff x="3275856" y="1988840"/>
            <a:chExt cx="4046102" cy="2448272"/>
          </a:xfrm>
        </p:grpSpPr>
        <p:grpSp>
          <p:nvGrpSpPr>
            <p:cNvPr id="10" name="Csoportba foglalás 9"/>
            <p:cNvGrpSpPr/>
            <p:nvPr/>
          </p:nvGrpSpPr>
          <p:grpSpPr>
            <a:xfrm>
              <a:off x="3347864" y="3068960"/>
              <a:ext cx="1021766" cy="945396"/>
              <a:chOff x="1259632" y="3501008"/>
              <a:chExt cx="1021766" cy="945396"/>
            </a:xfrm>
          </p:grpSpPr>
          <p:cxnSp>
            <p:nvCxnSpPr>
              <p:cNvPr id="11" name="Egyenes összekötő 10"/>
              <p:cNvCxnSpPr>
                <a:stCxn id="13" idx="5"/>
              </p:cNvCxnSpPr>
              <p:nvPr/>
            </p:nvCxnSpPr>
            <p:spPr>
              <a:xfrm rot="16200000" flipH="1">
                <a:off x="1787337" y="4172728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Egyenes összekötő 11"/>
              <p:cNvCxnSpPr>
                <a:stCxn id="13" idx="3"/>
              </p:cNvCxnSpPr>
              <p:nvPr/>
            </p:nvCxnSpPr>
            <p:spPr>
              <a:xfrm rot="5400000">
                <a:off x="1295637" y="4172729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Ellipszis 12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 smtClean="0"/>
                  <a:t>2</a:t>
                </a:r>
                <a:endParaRPr lang="hu-HU" dirty="0"/>
              </a:p>
            </p:txBody>
          </p:sp>
          <p:sp>
            <p:nvSpPr>
              <p:cNvPr id="14" name="Szövegdoboz 13"/>
              <p:cNvSpPr txBox="1"/>
              <p:nvPr/>
            </p:nvSpPr>
            <p:spPr>
              <a:xfrm>
                <a:off x="125963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15" name="Szövegdoboz 14"/>
              <p:cNvSpPr txBox="1"/>
              <p:nvPr/>
            </p:nvSpPr>
            <p:spPr>
              <a:xfrm>
                <a:off x="197971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16" name="Csoportba foglalás 15"/>
            <p:cNvGrpSpPr/>
            <p:nvPr/>
          </p:nvGrpSpPr>
          <p:grpSpPr>
            <a:xfrm>
              <a:off x="6300192" y="3068960"/>
              <a:ext cx="1021766" cy="945396"/>
              <a:chOff x="1259632" y="3501008"/>
              <a:chExt cx="1021766" cy="945396"/>
            </a:xfrm>
          </p:grpSpPr>
          <p:cxnSp>
            <p:nvCxnSpPr>
              <p:cNvPr id="17" name="Egyenes összekötő 16"/>
              <p:cNvCxnSpPr>
                <a:stCxn id="19" idx="5"/>
              </p:cNvCxnSpPr>
              <p:nvPr/>
            </p:nvCxnSpPr>
            <p:spPr>
              <a:xfrm rot="16200000" flipH="1">
                <a:off x="1787337" y="4172728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gyenes összekötő 17"/>
              <p:cNvCxnSpPr>
                <a:stCxn id="19" idx="3"/>
              </p:cNvCxnSpPr>
              <p:nvPr/>
            </p:nvCxnSpPr>
            <p:spPr>
              <a:xfrm rot="5400000">
                <a:off x="1295637" y="4172729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9" name="Ellipszis 18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 smtClean="0"/>
                  <a:t>2</a:t>
                </a:r>
                <a:endParaRPr lang="hu-HU" dirty="0"/>
              </a:p>
            </p:txBody>
          </p:sp>
          <p:sp>
            <p:nvSpPr>
              <p:cNvPr id="20" name="Szövegdoboz 19"/>
              <p:cNvSpPr txBox="1"/>
              <p:nvPr/>
            </p:nvSpPr>
            <p:spPr>
              <a:xfrm>
                <a:off x="125963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21" name="Szövegdoboz 20"/>
              <p:cNvSpPr txBox="1"/>
              <p:nvPr/>
            </p:nvSpPr>
            <p:spPr>
              <a:xfrm>
                <a:off x="197971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22" name="Csoportba foglalás 21"/>
            <p:cNvGrpSpPr/>
            <p:nvPr/>
          </p:nvGrpSpPr>
          <p:grpSpPr>
            <a:xfrm>
              <a:off x="3275856" y="3933056"/>
              <a:ext cx="1080120" cy="504056"/>
              <a:chOff x="1259632" y="3501008"/>
              <a:chExt cx="1080120" cy="504056"/>
            </a:xfrm>
          </p:grpSpPr>
          <p:sp>
            <p:nvSpPr>
              <p:cNvPr id="23" name="Lekerekített téglalap 22"/>
              <p:cNvSpPr/>
              <p:nvPr/>
            </p:nvSpPr>
            <p:spPr>
              <a:xfrm>
                <a:off x="1259632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N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  <p:sp>
            <p:nvSpPr>
              <p:cNvPr id="24" name="Lekerekített téglalap 23"/>
              <p:cNvSpPr/>
              <p:nvPr/>
            </p:nvSpPr>
            <p:spPr>
              <a:xfrm>
                <a:off x="1835696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F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</p:grpSp>
        <p:grpSp>
          <p:nvGrpSpPr>
            <p:cNvPr id="25" name="Csoportba foglalás 24"/>
            <p:cNvGrpSpPr/>
            <p:nvPr/>
          </p:nvGrpSpPr>
          <p:grpSpPr>
            <a:xfrm>
              <a:off x="6228184" y="3933056"/>
              <a:ext cx="1080120" cy="504056"/>
              <a:chOff x="2411760" y="3501008"/>
              <a:chExt cx="1080120" cy="504056"/>
            </a:xfrm>
          </p:grpSpPr>
          <p:sp>
            <p:nvSpPr>
              <p:cNvPr id="26" name="Lekerekített téglalap 25"/>
              <p:cNvSpPr/>
              <p:nvPr/>
            </p:nvSpPr>
            <p:spPr>
              <a:xfrm>
                <a:off x="2411760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O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  <p:sp>
            <p:nvSpPr>
              <p:cNvPr id="27" name="Lekerekített téglalap 26"/>
              <p:cNvSpPr/>
              <p:nvPr/>
            </p:nvSpPr>
            <p:spPr>
              <a:xfrm>
                <a:off x="2987824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R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</p:grpSp>
        <p:grpSp>
          <p:nvGrpSpPr>
            <p:cNvPr id="28" name="Csoportba foglalás 27"/>
            <p:cNvGrpSpPr/>
            <p:nvPr/>
          </p:nvGrpSpPr>
          <p:grpSpPr>
            <a:xfrm>
              <a:off x="5076056" y="3933056"/>
              <a:ext cx="1080120" cy="504056"/>
              <a:chOff x="3563888" y="3501008"/>
              <a:chExt cx="1080120" cy="504056"/>
            </a:xfrm>
          </p:grpSpPr>
          <p:sp>
            <p:nvSpPr>
              <p:cNvPr id="29" name="Lekerekített téglalap 28"/>
              <p:cNvSpPr/>
              <p:nvPr/>
            </p:nvSpPr>
            <p:spPr>
              <a:xfrm>
                <a:off x="3563888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+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  <p:sp>
            <p:nvSpPr>
              <p:cNvPr id="30" name="Lekerekített téglalap 29"/>
              <p:cNvSpPr/>
              <p:nvPr/>
            </p:nvSpPr>
            <p:spPr>
              <a:xfrm>
                <a:off x="4139952" y="350100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E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1</a:t>
                </a:r>
                <a:endParaRPr lang="hu-HU" sz="1600" dirty="0"/>
              </a:p>
            </p:txBody>
          </p:sp>
        </p:grpSp>
        <p:sp>
          <p:nvSpPr>
            <p:cNvPr id="31" name="Lekerekített téglalap 30"/>
            <p:cNvSpPr/>
            <p:nvPr/>
          </p:nvSpPr>
          <p:spPr>
            <a:xfrm>
              <a:off x="4499992" y="3140968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K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2</a:t>
              </a:r>
              <a:endParaRPr lang="hu-HU" sz="1600" dirty="0"/>
            </a:p>
          </p:txBody>
        </p:sp>
        <p:grpSp>
          <p:nvGrpSpPr>
            <p:cNvPr id="37" name="Csoportba foglalás 36"/>
            <p:cNvGrpSpPr/>
            <p:nvPr/>
          </p:nvGrpSpPr>
          <p:grpSpPr>
            <a:xfrm>
              <a:off x="5652120" y="1988840"/>
              <a:ext cx="1165782" cy="1080120"/>
              <a:chOff x="1187624" y="3501008"/>
              <a:chExt cx="1165782" cy="1080120"/>
            </a:xfrm>
          </p:grpSpPr>
          <p:cxnSp>
            <p:nvCxnSpPr>
              <p:cNvPr id="38" name="Egyenes összekötő 37"/>
              <p:cNvCxnSpPr>
                <a:stCxn id="40" idx="5"/>
              </p:cNvCxnSpPr>
              <p:nvPr/>
            </p:nvCxnSpPr>
            <p:spPr>
              <a:xfrm rot="16200000" flipH="1">
                <a:off x="1823341" y="4136724"/>
                <a:ext cx="588419" cy="30038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Egyenes összekötő 38"/>
              <p:cNvCxnSpPr>
                <a:stCxn id="40" idx="3"/>
              </p:cNvCxnSpPr>
              <p:nvPr/>
            </p:nvCxnSpPr>
            <p:spPr>
              <a:xfrm rot="5400000">
                <a:off x="1115617" y="4136725"/>
                <a:ext cx="588419" cy="30038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Ellipszis 39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/>
                  <a:t>4</a:t>
                </a:r>
              </a:p>
            </p:txBody>
          </p:sp>
          <p:sp>
            <p:nvSpPr>
              <p:cNvPr id="41" name="Szövegdoboz 40"/>
              <p:cNvSpPr txBox="1"/>
              <p:nvPr/>
            </p:nvSpPr>
            <p:spPr>
              <a:xfrm>
                <a:off x="1187624" y="400506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42" name="Szövegdoboz 41"/>
              <p:cNvSpPr txBox="1"/>
              <p:nvPr/>
            </p:nvSpPr>
            <p:spPr>
              <a:xfrm>
                <a:off x="2051720" y="400506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43" name="Csoportba foglalás 42"/>
            <p:cNvGrpSpPr/>
            <p:nvPr/>
          </p:nvGrpSpPr>
          <p:grpSpPr>
            <a:xfrm>
              <a:off x="5148064" y="3068960"/>
              <a:ext cx="1021766" cy="945396"/>
              <a:chOff x="1259632" y="3501008"/>
              <a:chExt cx="1021766" cy="945396"/>
            </a:xfrm>
          </p:grpSpPr>
          <p:cxnSp>
            <p:nvCxnSpPr>
              <p:cNvPr id="44" name="Egyenes összekötő 43"/>
              <p:cNvCxnSpPr>
                <a:stCxn id="46" idx="5"/>
              </p:cNvCxnSpPr>
              <p:nvPr/>
            </p:nvCxnSpPr>
            <p:spPr>
              <a:xfrm rot="16200000" flipH="1">
                <a:off x="1787337" y="4172728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>
                <a:stCxn id="46" idx="3"/>
              </p:cNvCxnSpPr>
              <p:nvPr/>
            </p:nvCxnSpPr>
            <p:spPr>
              <a:xfrm rot="5400000">
                <a:off x="1295637" y="4172729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Ellipszis 45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 smtClean="0"/>
                  <a:t>2</a:t>
                </a:r>
                <a:endParaRPr lang="hu-HU" dirty="0"/>
              </a:p>
            </p:txBody>
          </p:sp>
          <p:sp>
            <p:nvSpPr>
              <p:cNvPr id="47" name="Szövegdoboz 46"/>
              <p:cNvSpPr txBox="1"/>
              <p:nvPr/>
            </p:nvSpPr>
            <p:spPr>
              <a:xfrm>
                <a:off x="125963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48" name="Szövegdoboz 47"/>
              <p:cNvSpPr txBox="1"/>
              <p:nvPr/>
            </p:nvSpPr>
            <p:spPr>
              <a:xfrm>
                <a:off x="197971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64" name="Csoportba foglalás 63"/>
            <p:cNvGrpSpPr/>
            <p:nvPr/>
          </p:nvGrpSpPr>
          <p:grpSpPr>
            <a:xfrm>
              <a:off x="3851920" y="1988840"/>
              <a:ext cx="1021766" cy="1152128"/>
              <a:chOff x="1259632" y="3501008"/>
              <a:chExt cx="1021766" cy="1152128"/>
            </a:xfrm>
          </p:grpSpPr>
          <p:cxnSp>
            <p:nvCxnSpPr>
              <p:cNvPr id="65" name="Egyenes összekötő 64"/>
              <p:cNvCxnSpPr>
                <a:stCxn id="67" idx="5"/>
              </p:cNvCxnSpPr>
              <p:nvPr/>
            </p:nvCxnSpPr>
            <p:spPr>
              <a:xfrm rot="16200000" flipH="1">
                <a:off x="1715329" y="4244736"/>
                <a:ext cx="660427" cy="1563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Egyenes összekötő 65"/>
              <p:cNvCxnSpPr>
                <a:stCxn id="67" idx="3"/>
              </p:cNvCxnSpPr>
              <p:nvPr/>
            </p:nvCxnSpPr>
            <p:spPr>
              <a:xfrm rot="5400000">
                <a:off x="1151621" y="4244737"/>
                <a:ext cx="660427" cy="1563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7" name="Ellipszis 66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/>
                  <a:t>4</a:t>
                </a:r>
              </a:p>
            </p:txBody>
          </p:sp>
          <p:sp>
            <p:nvSpPr>
              <p:cNvPr id="68" name="Szövegdoboz 67"/>
              <p:cNvSpPr txBox="1"/>
              <p:nvPr/>
            </p:nvSpPr>
            <p:spPr>
              <a:xfrm>
                <a:off x="125963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69" name="Szövegdoboz 68"/>
              <p:cNvSpPr txBox="1"/>
              <p:nvPr/>
            </p:nvSpPr>
            <p:spPr>
              <a:xfrm>
                <a:off x="197971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</p:grpSp>
      <p:sp>
        <p:nvSpPr>
          <p:cNvPr id="96" name="Akciógomb: Tovább vagy Következő 95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ustDataLst>
      <p:tags r:id="rId1"/>
    </p:custDataLst>
  </p:cSld>
  <p:clrMapOvr>
    <a:masterClrMapping/>
  </p:clrMapOvr>
  <p:transition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6531E-6 L 4.72222E-6 0.1417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4.6531E-6 L -0.12587 4.653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14167 L 0.58663 0.141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0.00463 L 0.57726 0.0046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-0.12673 -7.40741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86 -2.59259E-6 L -0.12586 0.141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64097 -0.00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86 0.14167 L 0.51598 0.141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73 -7.40741E-7 L -0.26059 -7.40741E-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726 0.00463 L 0.44809 0.0046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663 0.14167 L 0.45277 0.141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-0.11806 3.33333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059 -2.22942E-6 L 0.03073 -2.2294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23959E-6 L 0.2993 -1.23959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598 0.14176 L 0.06702 0.1417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098 -0.00069 L 0.1882 -0.0006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809 0.00463 L -0.00868 0.0046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05 4.29993E-6 L -0.58663 4.29993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77 0.14209 L 0.00399 0.1420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Csoportba foglalás 69"/>
          <p:cNvGrpSpPr/>
          <p:nvPr/>
        </p:nvGrpSpPr>
        <p:grpSpPr>
          <a:xfrm>
            <a:off x="1403648" y="2276872"/>
            <a:ext cx="1021766" cy="1080120"/>
            <a:chOff x="1259632" y="3501008"/>
            <a:chExt cx="1021766" cy="1080120"/>
          </a:xfrm>
        </p:grpSpPr>
        <p:cxnSp>
          <p:nvCxnSpPr>
            <p:cNvPr id="71" name="Egyenes összekötő 70"/>
            <p:cNvCxnSpPr>
              <a:stCxn id="73" idx="5"/>
            </p:cNvCxnSpPr>
            <p:nvPr/>
          </p:nvCxnSpPr>
          <p:spPr>
            <a:xfrm rot="16200000" flipH="1">
              <a:off x="1751333" y="4208732"/>
              <a:ext cx="588419" cy="156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Egyenes összekötő 71"/>
            <p:cNvCxnSpPr>
              <a:stCxn id="73" idx="3"/>
            </p:cNvCxnSpPr>
            <p:nvPr/>
          </p:nvCxnSpPr>
          <p:spPr>
            <a:xfrm rot="5400000">
              <a:off x="1187625" y="4208733"/>
              <a:ext cx="588419" cy="1563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Ellipszis 72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sz="1400" dirty="0" smtClean="0"/>
                <a:t>10</a:t>
              </a:r>
            </a:p>
          </p:txBody>
        </p:sp>
        <p:sp>
          <p:nvSpPr>
            <p:cNvPr id="74" name="Szövegdoboz 73"/>
            <p:cNvSpPr txBox="1"/>
            <p:nvPr/>
          </p:nvSpPr>
          <p:spPr>
            <a:xfrm>
              <a:off x="125963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75" name="Szövegdoboz 74"/>
            <p:cNvSpPr txBox="1"/>
            <p:nvPr/>
          </p:nvSpPr>
          <p:spPr>
            <a:xfrm>
              <a:off x="1979712" y="4077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82" name="Csoportba foglalás 81"/>
          <p:cNvGrpSpPr/>
          <p:nvPr/>
        </p:nvGrpSpPr>
        <p:grpSpPr>
          <a:xfrm>
            <a:off x="1619672" y="332656"/>
            <a:ext cx="2448272" cy="2088234"/>
            <a:chOff x="395538" y="3501008"/>
            <a:chExt cx="2448272" cy="2088234"/>
          </a:xfrm>
        </p:grpSpPr>
        <p:cxnSp>
          <p:nvCxnSpPr>
            <p:cNvPr id="83" name="Egyenes összekötő 82"/>
            <p:cNvCxnSpPr>
              <a:stCxn id="85" idx="5"/>
            </p:cNvCxnSpPr>
            <p:nvPr/>
          </p:nvCxnSpPr>
          <p:spPr>
            <a:xfrm rot="16200000" flipH="1">
              <a:off x="2147378" y="3812687"/>
              <a:ext cx="516411" cy="87645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Egyenes összekötő 83"/>
            <p:cNvCxnSpPr/>
            <p:nvPr/>
          </p:nvCxnSpPr>
          <p:spPr>
            <a:xfrm rot="5400000">
              <a:off x="185691" y="4214911"/>
              <a:ext cx="1584178" cy="11644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Ellipszis 84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sz="1400" dirty="0" smtClean="0"/>
                <a:t>24</a:t>
              </a:r>
            </a:p>
          </p:txBody>
        </p:sp>
        <p:sp>
          <p:nvSpPr>
            <p:cNvPr id="86" name="Szövegdoboz 85"/>
            <p:cNvSpPr txBox="1"/>
            <p:nvPr/>
          </p:nvSpPr>
          <p:spPr>
            <a:xfrm>
              <a:off x="827586" y="42210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87" name="Szövegdoboz 86"/>
            <p:cNvSpPr txBox="1"/>
            <p:nvPr/>
          </p:nvSpPr>
          <p:spPr>
            <a:xfrm>
              <a:off x="2267746" y="393305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76" name="Csoportba foglalás 75"/>
          <p:cNvGrpSpPr/>
          <p:nvPr/>
        </p:nvGrpSpPr>
        <p:grpSpPr>
          <a:xfrm>
            <a:off x="1691681" y="1052736"/>
            <a:ext cx="2520279" cy="936104"/>
            <a:chOff x="539553" y="3501008"/>
            <a:chExt cx="2520279" cy="936104"/>
          </a:xfrm>
        </p:grpSpPr>
        <p:cxnSp>
          <p:nvCxnSpPr>
            <p:cNvPr id="77" name="Egyenes összekötő 76"/>
            <p:cNvCxnSpPr>
              <a:stCxn id="79" idx="5"/>
            </p:cNvCxnSpPr>
            <p:nvPr/>
          </p:nvCxnSpPr>
          <p:spPr>
            <a:xfrm rot="16200000" flipH="1">
              <a:off x="2291393" y="3668672"/>
              <a:ext cx="444403" cy="10924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Egyenes összekötő 77"/>
            <p:cNvCxnSpPr>
              <a:stCxn id="79" idx="3"/>
            </p:cNvCxnSpPr>
            <p:nvPr/>
          </p:nvCxnSpPr>
          <p:spPr>
            <a:xfrm rot="5400000">
              <a:off x="827585" y="3704677"/>
              <a:ext cx="444403" cy="10204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Ellipszis 78"/>
            <p:cNvSpPr/>
            <p:nvPr/>
          </p:nvSpPr>
          <p:spPr>
            <a:xfrm>
              <a:off x="1475656" y="3501008"/>
              <a:ext cx="576064" cy="57606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sz="1400" dirty="0" smtClean="0"/>
                <a:t>14</a:t>
              </a:r>
            </a:p>
          </p:txBody>
        </p:sp>
        <p:sp>
          <p:nvSpPr>
            <p:cNvPr id="80" name="Szövegdoboz 79"/>
            <p:cNvSpPr txBox="1"/>
            <p:nvPr/>
          </p:nvSpPr>
          <p:spPr>
            <a:xfrm>
              <a:off x="827584" y="393305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0</a:t>
              </a:r>
              <a:endParaRPr lang="hu-HU" dirty="0"/>
            </a:p>
          </p:txBody>
        </p:sp>
        <p:sp>
          <p:nvSpPr>
            <p:cNvPr id="81" name="Szövegdoboz 80"/>
            <p:cNvSpPr txBox="1"/>
            <p:nvPr/>
          </p:nvSpPr>
          <p:spPr>
            <a:xfrm>
              <a:off x="2483768" y="393305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1</a:t>
              </a:r>
              <a:endParaRPr lang="hu-HU" dirty="0"/>
            </a:p>
          </p:txBody>
        </p:sp>
      </p:grpSp>
      <p:grpSp>
        <p:nvGrpSpPr>
          <p:cNvPr id="90" name="Csoportba foglalás 89"/>
          <p:cNvGrpSpPr/>
          <p:nvPr/>
        </p:nvGrpSpPr>
        <p:grpSpPr>
          <a:xfrm>
            <a:off x="2627784" y="3212976"/>
            <a:ext cx="1093774" cy="1368152"/>
            <a:chOff x="2758146" y="3212976"/>
            <a:chExt cx="1093774" cy="1368152"/>
          </a:xfrm>
        </p:grpSpPr>
        <p:grpSp>
          <p:nvGrpSpPr>
            <p:cNvPr id="4" name="Csoportba foglalás 3"/>
            <p:cNvGrpSpPr/>
            <p:nvPr/>
          </p:nvGrpSpPr>
          <p:grpSpPr>
            <a:xfrm>
              <a:off x="2830154" y="3212976"/>
              <a:ext cx="1021766" cy="945396"/>
              <a:chOff x="1259632" y="3501008"/>
              <a:chExt cx="1021766" cy="945396"/>
            </a:xfrm>
          </p:grpSpPr>
          <p:cxnSp>
            <p:nvCxnSpPr>
              <p:cNvPr id="5" name="Egyenes összekötő 4"/>
              <p:cNvCxnSpPr>
                <a:stCxn id="7" idx="5"/>
              </p:cNvCxnSpPr>
              <p:nvPr/>
            </p:nvCxnSpPr>
            <p:spPr>
              <a:xfrm rot="16200000" flipH="1">
                <a:off x="1787337" y="4172728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Egyenes összekötő 5"/>
              <p:cNvCxnSpPr>
                <a:stCxn id="7" idx="3"/>
              </p:cNvCxnSpPr>
              <p:nvPr/>
            </p:nvCxnSpPr>
            <p:spPr>
              <a:xfrm rot="5400000">
                <a:off x="1295637" y="4172729"/>
                <a:ext cx="444403" cy="843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" name="Ellipszis 6"/>
              <p:cNvSpPr/>
              <p:nvPr/>
            </p:nvSpPr>
            <p:spPr>
              <a:xfrm>
                <a:off x="147565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 smtClean="0"/>
                  <a:t>6</a:t>
                </a:r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125963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9" name="Szövegdoboz 8"/>
              <p:cNvSpPr txBox="1"/>
              <p:nvPr/>
            </p:nvSpPr>
            <p:spPr>
              <a:xfrm>
                <a:off x="1979712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19" name="Csoportba foglalás 18"/>
            <p:cNvGrpSpPr/>
            <p:nvPr/>
          </p:nvGrpSpPr>
          <p:grpSpPr>
            <a:xfrm>
              <a:off x="2758146" y="4077072"/>
              <a:ext cx="1080120" cy="504056"/>
              <a:chOff x="2051720" y="1988840"/>
              <a:chExt cx="1080120" cy="504056"/>
            </a:xfrm>
          </p:grpSpPr>
          <p:sp>
            <p:nvSpPr>
              <p:cNvPr id="20" name="Lekerekített téglalap 19"/>
              <p:cNvSpPr/>
              <p:nvPr/>
            </p:nvSpPr>
            <p:spPr>
              <a:xfrm>
                <a:off x="2051720" y="1988840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M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3</a:t>
                </a:r>
                <a:endParaRPr lang="hu-HU" sz="1600" dirty="0"/>
              </a:p>
            </p:txBody>
          </p:sp>
          <p:sp>
            <p:nvSpPr>
              <p:cNvPr id="21" name="Lekerekített téglalap 20"/>
              <p:cNvSpPr/>
              <p:nvPr/>
            </p:nvSpPr>
            <p:spPr>
              <a:xfrm>
                <a:off x="2627784" y="1988840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T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3</a:t>
                </a:r>
                <a:endParaRPr lang="hu-HU" sz="1600" dirty="0"/>
              </a:p>
            </p:txBody>
          </p:sp>
        </p:grpSp>
      </p:grpSp>
      <p:grpSp>
        <p:nvGrpSpPr>
          <p:cNvPr id="91" name="Csoportba foglalás 90"/>
          <p:cNvGrpSpPr/>
          <p:nvPr/>
        </p:nvGrpSpPr>
        <p:grpSpPr>
          <a:xfrm>
            <a:off x="899592" y="3212976"/>
            <a:ext cx="1656184" cy="1368152"/>
            <a:chOff x="971600" y="3212976"/>
            <a:chExt cx="1656184" cy="1368152"/>
          </a:xfrm>
        </p:grpSpPr>
        <p:grpSp>
          <p:nvGrpSpPr>
            <p:cNvPr id="89" name="Csoportba foglalás 88"/>
            <p:cNvGrpSpPr/>
            <p:nvPr/>
          </p:nvGrpSpPr>
          <p:grpSpPr>
            <a:xfrm>
              <a:off x="971600" y="3212976"/>
              <a:ext cx="1093774" cy="1368152"/>
              <a:chOff x="1606018" y="3212976"/>
              <a:chExt cx="1093774" cy="1368152"/>
            </a:xfrm>
          </p:grpSpPr>
          <p:grpSp>
            <p:nvGrpSpPr>
              <p:cNvPr id="10" name="Csoportba foglalás 9"/>
              <p:cNvGrpSpPr/>
              <p:nvPr/>
            </p:nvGrpSpPr>
            <p:grpSpPr>
              <a:xfrm>
                <a:off x="1678026" y="3212976"/>
                <a:ext cx="1021766" cy="945396"/>
                <a:chOff x="1259632" y="3501008"/>
                <a:chExt cx="1021766" cy="945396"/>
              </a:xfrm>
            </p:grpSpPr>
            <p:cxnSp>
              <p:nvCxnSpPr>
                <p:cNvPr id="11" name="Egyenes összekötő 10"/>
                <p:cNvCxnSpPr>
                  <a:stCxn id="13" idx="5"/>
                </p:cNvCxnSpPr>
                <p:nvPr/>
              </p:nvCxnSpPr>
              <p:spPr>
                <a:xfrm rot="16200000" flipH="1">
                  <a:off x="1787337" y="4172728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Egyenes összekötő 11"/>
                <p:cNvCxnSpPr>
                  <a:stCxn id="13" idx="3"/>
                </p:cNvCxnSpPr>
                <p:nvPr/>
              </p:nvCxnSpPr>
              <p:spPr>
                <a:xfrm rot="5400000">
                  <a:off x="1295637" y="4172729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" name="Ellipszis 12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 smtClean="0"/>
                    <a:t>5</a:t>
                  </a:r>
                </a:p>
              </p:txBody>
            </p:sp>
            <p:sp>
              <p:nvSpPr>
                <p:cNvPr id="14" name="Szövegdoboz 13"/>
                <p:cNvSpPr txBox="1"/>
                <p:nvPr/>
              </p:nvSpPr>
              <p:spPr>
                <a:xfrm>
                  <a:off x="125963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15" name="Szövegdoboz 14"/>
                <p:cNvSpPr txBox="1"/>
                <p:nvPr/>
              </p:nvSpPr>
              <p:spPr>
                <a:xfrm>
                  <a:off x="197971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  <p:grpSp>
            <p:nvGrpSpPr>
              <p:cNvPr id="16" name="Csoportba foglalás 15"/>
              <p:cNvGrpSpPr/>
              <p:nvPr/>
            </p:nvGrpSpPr>
            <p:grpSpPr>
              <a:xfrm>
                <a:off x="1606018" y="4077072"/>
                <a:ext cx="1080120" cy="504056"/>
                <a:chOff x="899592" y="1988840"/>
                <a:chExt cx="1080120" cy="504056"/>
              </a:xfrm>
            </p:grpSpPr>
            <p:sp>
              <p:nvSpPr>
                <p:cNvPr id="17" name="Lekerekített téglalap 16"/>
                <p:cNvSpPr/>
                <p:nvPr/>
              </p:nvSpPr>
              <p:spPr>
                <a:xfrm>
                  <a:off x="899592" y="1988840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sz="1600" dirty="0"/>
                    <a:t>_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2</a:t>
                  </a:r>
                  <a:endParaRPr lang="hu-HU" sz="1600" dirty="0"/>
                </a:p>
              </p:txBody>
            </p:sp>
            <p:sp>
              <p:nvSpPr>
                <p:cNvPr id="18" name="Lekerekített téglalap 17"/>
                <p:cNvSpPr/>
                <p:nvPr/>
              </p:nvSpPr>
              <p:spPr>
                <a:xfrm>
                  <a:off x="1475656" y="1988840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I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3</a:t>
                  </a:r>
                  <a:endParaRPr lang="hu-HU" sz="1600" dirty="0"/>
                </a:p>
              </p:txBody>
            </p:sp>
          </p:grpSp>
        </p:grpSp>
        <p:sp>
          <p:nvSpPr>
            <p:cNvPr id="22" name="Lekerekített téglalap 21"/>
            <p:cNvSpPr/>
            <p:nvPr/>
          </p:nvSpPr>
          <p:spPr>
            <a:xfrm>
              <a:off x="2123728" y="3212976"/>
              <a:ext cx="504056" cy="50405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b="1" dirty="0" smtClean="0"/>
                <a:t>A</a:t>
              </a:r>
              <a:r>
                <a:rPr lang="hu-HU" sz="1600" dirty="0" smtClean="0"/>
                <a:t/>
              </a:r>
              <a:br>
                <a:rPr lang="hu-HU" sz="1600" dirty="0" smtClean="0"/>
              </a:br>
              <a:r>
                <a:rPr lang="hu-HU" sz="1600" dirty="0" smtClean="0"/>
                <a:t>5</a:t>
              </a:r>
              <a:endParaRPr lang="hu-HU" sz="1600" dirty="0"/>
            </a:p>
          </p:txBody>
        </p:sp>
      </p:grpSp>
      <p:grpSp>
        <p:nvGrpSpPr>
          <p:cNvPr id="88" name="Csoportba foglalás 87"/>
          <p:cNvGrpSpPr/>
          <p:nvPr/>
        </p:nvGrpSpPr>
        <p:grpSpPr>
          <a:xfrm>
            <a:off x="3838266" y="1916832"/>
            <a:ext cx="4046102" cy="3744416"/>
            <a:chOff x="3275856" y="1916832"/>
            <a:chExt cx="4046102" cy="3744416"/>
          </a:xfrm>
        </p:grpSpPr>
        <p:grpSp>
          <p:nvGrpSpPr>
            <p:cNvPr id="23" name="Csoportba foglalás 22"/>
            <p:cNvGrpSpPr/>
            <p:nvPr/>
          </p:nvGrpSpPr>
          <p:grpSpPr>
            <a:xfrm>
              <a:off x="4427984" y="1916832"/>
              <a:ext cx="1728192" cy="1512168"/>
              <a:chOff x="1331640" y="3501008"/>
              <a:chExt cx="1728192" cy="1512167"/>
            </a:xfrm>
          </p:grpSpPr>
          <p:cxnSp>
            <p:nvCxnSpPr>
              <p:cNvPr id="24" name="Egyenes összekötő 23"/>
              <p:cNvCxnSpPr>
                <a:stCxn id="26" idx="5"/>
              </p:cNvCxnSpPr>
              <p:nvPr/>
            </p:nvCxnSpPr>
            <p:spPr>
              <a:xfrm rot="16200000" flipH="1">
                <a:off x="2183381" y="4136724"/>
                <a:ext cx="1020467" cy="7324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Egyenes összekötő 24"/>
              <p:cNvCxnSpPr>
                <a:stCxn id="26" idx="3"/>
              </p:cNvCxnSpPr>
              <p:nvPr/>
            </p:nvCxnSpPr>
            <p:spPr>
              <a:xfrm rot="5400000">
                <a:off x="1151621" y="4172728"/>
                <a:ext cx="948458" cy="58841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" name="Ellipszis 25"/>
              <p:cNvSpPr/>
              <p:nvPr/>
            </p:nvSpPr>
            <p:spPr>
              <a:xfrm>
                <a:off x="1835696" y="3501008"/>
                <a:ext cx="576064" cy="576064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dirty="0" smtClean="0"/>
                  <a:t>8</a:t>
                </a:r>
                <a:endParaRPr lang="hu-HU" dirty="0"/>
              </a:p>
            </p:txBody>
          </p:sp>
          <p:sp>
            <p:nvSpPr>
              <p:cNvPr id="27" name="Szövegdoboz 26"/>
              <p:cNvSpPr txBox="1"/>
              <p:nvPr/>
            </p:nvSpPr>
            <p:spPr>
              <a:xfrm>
                <a:off x="1403648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0</a:t>
                </a:r>
                <a:endParaRPr lang="hu-HU" dirty="0"/>
              </a:p>
            </p:txBody>
          </p:sp>
          <p:sp>
            <p:nvSpPr>
              <p:cNvPr id="28" name="Szövegdoboz 27"/>
              <p:cNvSpPr txBox="1"/>
              <p:nvPr/>
            </p:nvSpPr>
            <p:spPr>
              <a:xfrm>
                <a:off x="2627784" y="40770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1</a:t>
                </a:r>
                <a:endParaRPr lang="hu-HU" dirty="0"/>
              </a:p>
            </p:txBody>
          </p:sp>
        </p:grpSp>
        <p:grpSp>
          <p:nvGrpSpPr>
            <p:cNvPr id="29" name="Csoportba foglalás 28"/>
            <p:cNvGrpSpPr/>
            <p:nvPr/>
          </p:nvGrpSpPr>
          <p:grpSpPr>
            <a:xfrm>
              <a:off x="3275856" y="3212976"/>
              <a:ext cx="4046102" cy="2448272"/>
              <a:chOff x="3275856" y="1988840"/>
              <a:chExt cx="4046102" cy="2448272"/>
            </a:xfrm>
          </p:grpSpPr>
          <p:grpSp>
            <p:nvGrpSpPr>
              <p:cNvPr id="30" name="Csoportba foglalás 9"/>
              <p:cNvGrpSpPr/>
              <p:nvPr/>
            </p:nvGrpSpPr>
            <p:grpSpPr>
              <a:xfrm>
                <a:off x="3347864" y="3068960"/>
                <a:ext cx="1021766" cy="945396"/>
                <a:chOff x="1259632" y="3501008"/>
                <a:chExt cx="1021766" cy="945396"/>
              </a:xfrm>
            </p:grpSpPr>
            <p:cxnSp>
              <p:nvCxnSpPr>
                <p:cNvPr id="65" name="Egyenes összekötő 10"/>
                <p:cNvCxnSpPr>
                  <a:stCxn id="55" idx="5"/>
                </p:cNvCxnSpPr>
                <p:nvPr/>
              </p:nvCxnSpPr>
              <p:spPr>
                <a:xfrm rot="16200000" flipH="1">
                  <a:off x="1787337" y="4172728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Egyenes összekötő 11"/>
                <p:cNvCxnSpPr>
                  <a:stCxn id="55" idx="3"/>
                </p:cNvCxnSpPr>
                <p:nvPr/>
              </p:nvCxnSpPr>
              <p:spPr>
                <a:xfrm rot="5400000">
                  <a:off x="1295637" y="4172729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7" name="Ellipszis 12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 smtClean="0"/>
                    <a:t>2</a:t>
                  </a:r>
                  <a:endParaRPr lang="hu-HU" dirty="0"/>
                </a:p>
              </p:txBody>
            </p:sp>
            <p:sp>
              <p:nvSpPr>
                <p:cNvPr id="68" name="Szövegdoboz 13"/>
                <p:cNvSpPr txBox="1"/>
                <p:nvPr/>
              </p:nvSpPr>
              <p:spPr>
                <a:xfrm>
                  <a:off x="125963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69" name="Szövegdoboz 14"/>
                <p:cNvSpPr txBox="1"/>
                <p:nvPr/>
              </p:nvSpPr>
              <p:spPr>
                <a:xfrm>
                  <a:off x="197971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  <p:grpSp>
            <p:nvGrpSpPr>
              <p:cNvPr id="31" name="Csoportba foglalás 15"/>
              <p:cNvGrpSpPr/>
              <p:nvPr/>
            </p:nvGrpSpPr>
            <p:grpSpPr>
              <a:xfrm>
                <a:off x="6300192" y="3068960"/>
                <a:ext cx="1021766" cy="945396"/>
                <a:chOff x="1259632" y="3501008"/>
                <a:chExt cx="1021766" cy="945396"/>
              </a:xfrm>
            </p:grpSpPr>
            <p:cxnSp>
              <p:nvCxnSpPr>
                <p:cNvPr id="60" name="Egyenes összekötő 59"/>
                <p:cNvCxnSpPr>
                  <a:stCxn id="62" idx="5"/>
                </p:cNvCxnSpPr>
                <p:nvPr/>
              </p:nvCxnSpPr>
              <p:spPr>
                <a:xfrm rot="16200000" flipH="1">
                  <a:off x="1787337" y="4172728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Egyenes összekötő 60"/>
                <p:cNvCxnSpPr>
                  <a:stCxn id="62" idx="3"/>
                </p:cNvCxnSpPr>
                <p:nvPr/>
              </p:nvCxnSpPr>
              <p:spPr>
                <a:xfrm rot="5400000">
                  <a:off x="1295637" y="4172729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2" name="Ellipszis 61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 smtClean="0"/>
                    <a:t>2</a:t>
                  </a:r>
                  <a:endParaRPr lang="hu-HU" dirty="0"/>
                </a:p>
              </p:txBody>
            </p:sp>
            <p:sp>
              <p:nvSpPr>
                <p:cNvPr id="63" name="Szövegdoboz 62"/>
                <p:cNvSpPr txBox="1"/>
                <p:nvPr/>
              </p:nvSpPr>
              <p:spPr>
                <a:xfrm>
                  <a:off x="125963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64" name="Szövegdoboz 63"/>
                <p:cNvSpPr txBox="1"/>
                <p:nvPr/>
              </p:nvSpPr>
              <p:spPr>
                <a:xfrm>
                  <a:off x="197971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  <p:grpSp>
            <p:nvGrpSpPr>
              <p:cNvPr id="32" name="Csoportba foglalás 21"/>
              <p:cNvGrpSpPr/>
              <p:nvPr/>
            </p:nvGrpSpPr>
            <p:grpSpPr>
              <a:xfrm>
                <a:off x="3275856" y="3933056"/>
                <a:ext cx="1080120" cy="504056"/>
                <a:chOff x="1259632" y="3501008"/>
                <a:chExt cx="1080120" cy="504056"/>
              </a:xfrm>
            </p:grpSpPr>
            <p:sp>
              <p:nvSpPr>
                <p:cNvPr id="58" name="Lekerekített téglalap 57"/>
                <p:cNvSpPr/>
                <p:nvPr/>
              </p:nvSpPr>
              <p:spPr>
                <a:xfrm>
                  <a:off x="1259632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N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  <p:sp>
              <p:nvSpPr>
                <p:cNvPr id="59" name="Lekerekített téglalap 58"/>
                <p:cNvSpPr/>
                <p:nvPr/>
              </p:nvSpPr>
              <p:spPr>
                <a:xfrm>
                  <a:off x="1835696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F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</p:grpSp>
          <p:grpSp>
            <p:nvGrpSpPr>
              <p:cNvPr id="33" name="Csoportba foglalás 24"/>
              <p:cNvGrpSpPr/>
              <p:nvPr/>
            </p:nvGrpSpPr>
            <p:grpSpPr>
              <a:xfrm>
                <a:off x="6228184" y="3933056"/>
                <a:ext cx="1080120" cy="504056"/>
                <a:chOff x="2411760" y="3501008"/>
                <a:chExt cx="1080120" cy="504056"/>
              </a:xfrm>
            </p:grpSpPr>
            <p:sp>
              <p:nvSpPr>
                <p:cNvPr id="56" name="Lekerekített téglalap 55"/>
                <p:cNvSpPr/>
                <p:nvPr/>
              </p:nvSpPr>
              <p:spPr>
                <a:xfrm>
                  <a:off x="2411760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O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  <p:sp>
              <p:nvSpPr>
                <p:cNvPr id="57" name="Lekerekített téglalap 56"/>
                <p:cNvSpPr/>
                <p:nvPr/>
              </p:nvSpPr>
              <p:spPr>
                <a:xfrm>
                  <a:off x="2987824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R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</p:grpSp>
          <p:grpSp>
            <p:nvGrpSpPr>
              <p:cNvPr id="34" name="Csoportba foglalás 27"/>
              <p:cNvGrpSpPr/>
              <p:nvPr/>
            </p:nvGrpSpPr>
            <p:grpSpPr>
              <a:xfrm>
                <a:off x="5076056" y="3933056"/>
                <a:ext cx="1080120" cy="504056"/>
                <a:chOff x="3563888" y="3501008"/>
                <a:chExt cx="1080120" cy="504056"/>
              </a:xfrm>
            </p:grpSpPr>
            <p:sp>
              <p:nvSpPr>
                <p:cNvPr id="54" name="Lekerekített téglalap 28"/>
                <p:cNvSpPr/>
                <p:nvPr/>
              </p:nvSpPr>
              <p:spPr>
                <a:xfrm>
                  <a:off x="3563888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+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  <p:sp>
              <p:nvSpPr>
                <p:cNvPr id="55" name="Lekerekített téglalap 29"/>
                <p:cNvSpPr/>
                <p:nvPr/>
              </p:nvSpPr>
              <p:spPr>
                <a:xfrm>
                  <a:off x="4139952" y="3501008"/>
                  <a:ext cx="504056" cy="504056"/>
                </a:xfrm>
                <a:prstGeom prst="round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b="1" dirty="0" smtClean="0"/>
                    <a:t>E</a:t>
                  </a:r>
                  <a:r>
                    <a:rPr lang="hu-HU" sz="1600" dirty="0" smtClean="0"/>
                    <a:t/>
                  </a:r>
                  <a:br>
                    <a:rPr lang="hu-HU" sz="1600" dirty="0" smtClean="0"/>
                  </a:br>
                  <a:r>
                    <a:rPr lang="hu-HU" sz="1600" dirty="0" smtClean="0"/>
                    <a:t>1</a:t>
                  </a:r>
                  <a:endParaRPr lang="hu-HU" sz="1600" dirty="0"/>
                </a:p>
              </p:txBody>
            </p:sp>
          </p:grpSp>
          <p:sp>
            <p:nvSpPr>
              <p:cNvPr id="35" name="Lekerekített téglalap 30"/>
              <p:cNvSpPr/>
              <p:nvPr/>
            </p:nvSpPr>
            <p:spPr>
              <a:xfrm>
                <a:off x="4499992" y="3140968"/>
                <a:ext cx="504056" cy="504056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u-HU" b="1" dirty="0" smtClean="0"/>
                  <a:t>K</a:t>
                </a:r>
                <a:r>
                  <a:rPr lang="hu-HU" sz="1600" dirty="0" smtClean="0"/>
                  <a:t/>
                </a:r>
                <a:br>
                  <a:rPr lang="hu-HU" sz="1600" dirty="0" smtClean="0"/>
                </a:br>
                <a:r>
                  <a:rPr lang="hu-HU" sz="1600" dirty="0" smtClean="0"/>
                  <a:t>2</a:t>
                </a:r>
                <a:endParaRPr lang="hu-HU" sz="1600" dirty="0"/>
              </a:p>
            </p:txBody>
          </p:sp>
          <p:grpSp>
            <p:nvGrpSpPr>
              <p:cNvPr id="36" name="Csoportba foglalás 36"/>
              <p:cNvGrpSpPr/>
              <p:nvPr/>
            </p:nvGrpSpPr>
            <p:grpSpPr>
              <a:xfrm>
                <a:off x="5652120" y="1988840"/>
                <a:ext cx="1165782" cy="1080120"/>
                <a:chOff x="1187624" y="3501008"/>
                <a:chExt cx="1165782" cy="1080120"/>
              </a:xfrm>
            </p:grpSpPr>
            <p:cxnSp>
              <p:nvCxnSpPr>
                <p:cNvPr id="49" name="Egyenes összekötő 37"/>
                <p:cNvCxnSpPr/>
                <p:nvPr/>
              </p:nvCxnSpPr>
              <p:spPr>
                <a:xfrm rot="16200000" flipH="1">
                  <a:off x="1823341" y="4136724"/>
                  <a:ext cx="588419" cy="30038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Egyenes összekötő 38"/>
                <p:cNvCxnSpPr/>
                <p:nvPr/>
              </p:nvCxnSpPr>
              <p:spPr>
                <a:xfrm rot="5400000">
                  <a:off x="1115617" y="4136725"/>
                  <a:ext cx="588419" cy="30038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1" name="Ellipszis 39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/>
                    <a:t>4</a:t>
                  </a:r>
                </a:p>
              </p:txBody>
            </p:sp>
            <p:sp>
              <p:nvSpPr>
                <p:cNvPr id="52" name="Szövegdoboz 51"/>
                <p:cNvSpPr txBox="1"/>
                <p:nvPr/>
              </p:nvSpPr>
              <p:spPr>
                <a:xfrm>
                  <a:off x="1187624" y="4005064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53" name="Szövegdoboz 52"/>
                <p:cNvSpPr txBox="1"/>
                <p:nvPr/>
              </p:nvSpPr>
              <p:spPr>
                <a:xfrm>
                  <a:off x="2051720" y="4005064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  <p:grpSp>
            <p:nvGrpSpPr>
              <p:cNvPr id="37" name="Csoportba foglalás 42"/>
              <p:cNvGrpSpPr/>
              <p:nvPr/>
            </p:nvGrpSpPr>
            <p:grpSpPr>
              <a:xfrm>
                <a:off x="5148064" y="3068960"/>
                <a:ext cx="1021766" cy="945396"/>
                <a:chOff x="1259632" y="3501008"/>
                <a:chExt cx="1021766" cy="945396"/>
              </a:xfrm>
            </p:grpSpPr>
            <p:cxnSp>
              <p:nvCxnSpPr>
                <p:cNvPr id="44" name="Egyenes összekötő 43"/>
                <p:cNvCxnSpPr>
                  <a:stCxn id="46" idx="5"/>
                </p:cNvCxnSpPr>
                <p:nvPr/>
              </p:nvCxnSpPr>
              <p:spPr>
                <a:xfrm rot="16200000" flipH="1">
                  <a:off x="1787337" y="4172728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Egyenes összekötő 44"/>
                <p:cNvCxnSpPr>
                  <a:stCxn id="46" idx="3"/>
                </p:cNvCxnSpPr>
                <p:nvPr/>
              </p:nvCxnSpPr>
              <p:spPr>
                <a:xfrm rot="5400000">
                  <a:off x="1295637" y="4172729"/>
                  <a:ext cx="444403" cy="843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6" name="Ellipszis 45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 smtClean="0"/>
                    <a:t>2</a:t>
                  </a:r>
                  <a:endParaRPr lang="hu-HU" dirty="0"/>
                </a:p>
              </p:txBody>
            </p:sp>
            <p:sp>
              <p:nvSpPr>
                <p:cNvPr id="47" name="Szövegdoboz 46"/>
                <p:cNvSpPr txBox="1"/>
                <p:nvPr/>
              </p:nvSpPr>
              <p:spPr>
                <a:xfrm>
                  <a:off x="125963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48" name="Szövegdoboz 47"/>
                <p:cNvSpPr txBox="1"/>
                <p:nvPr/>
              </p:nvSpPr>
              <p:spPr>
                <a:xfrm>
                  <a:off x="197971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  <p:grpSp>
            <p:nvGrpSpPr>
              <p:cNvPr id="38" name="Csoportba foglalás 63"/>
              <p:cNvGrpSpPr/>
              <p:nvPr/>
            </p:nvGrpSpPr>
            <p:grpSpPr>
              <a:xfrm>
                <a:off x="3851920" y="1988840"/>
                <a:ext cx="1021766" cy="1152128"/>
                <a:chOff x="1259632" y="3501008"/>
                <a:chExt cx="1021766" cy="1152128"/>
              </a:xfrm>
            </p:grpSpPr>
            <p:cxnSp>
              <p:nvCxnSpPr>
                <p:cNvPr id="39" name="Egyenes összekötő 38"/>
                <p:cNvCxnSpPr>
                  <a:stCxn id="41" idx="5"/>
                </p:cNvCxnSpPr>
                <p:nvPr/>
              </p:nvCxnSpPr>
              <p:spPr>
                <a:xfrm rot="16200000" flipH="1">
                  <a:off x="1715329" y="4244736"/>
                  <a:ext cx="660427" cy="15637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>
                  <a:stCxn id="41" idx="3"/>
                </p:cNvCxnSpPr>
                <p:nvPr/>
              </p:nvCxnSpPr>
              <p:spPr>
                <a:xfrm rot="5400000">
                  <a:off x="1151621" y="4244737"/>
                  <a:ext cx="660427" cy="15637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1" name="Ellipszis 40"/>
                <p:cNvSpPr/>
                <p:nvPr/>
              </p:nvSpPr>
              <p:spPr>
                <a:xfrm>
                  <a:off x="1475656" y="3501008"/>
                  <a:ext cx="576064" cy="576064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u-HU" dirty="0"/>
                    <a:t>4</a:t>
                  </a:r>
                </a:p>
              </p:txBody>
            </p:sp>
            <p:sp>
              <p:nvSpPr>
                <p:cNvPr id="42" name="Szövegdoboz 41"/>
                <p:cNvSpPr txBox="1"/>
                <p:nvPr/>
              </p:nvSpPr>
              <p:spPr>
                <a:xfrm>
                  <a:off x="125963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0</a:t>
                  </a:r>
                  <a:endParaRPr lang="hu-HU" dirty="0"/>
                </a:p>
              </p:txBody>
            </p:sp>
            <p:sp>
              <p:nvSpPr>
                <p:cNvPr id="43" name="Szövegdoboz 42"/>
                <p:cNvSpPr txBox="1"/>
                <p:nvPr/>
              </p:nvSpPr>
              <p:spPr>
                <a:xfrm>
                  <a:off x="1979712" y="407707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hu-HU" dirty="0" smtClean="0"/>
                    <a:t>1</a:t>
                  </a:r>
                  <a:endParaRPr lang="hu-HU" dirty="0"/>
                </a:p>
              </p:txBody>
            </p:sp>
          </p:grpSp>
        </p:grpSp>
      </p:grpSp>
      <p:sp>
        <p:nvSpPr>
          <p:cNvPr id="108" name="Akciógomb: Tovább vagy Következő 107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ustDataLst>
      <p:tags r:id="rId1"/>
    </p:custDataLst>
  </p:cSld>
  <p:clrMapOvr>
    <a:masterClrMapping/>
  </p:clrMapOvr>
  <p:transition advTm="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48044E-6 L 0.59462 4.48044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42775E-6 L 0.58994 -2.4277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8044E-6 L -0.18889 4.480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00625E-6 L -0.18038 3.00625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89 -2.66713E-6 L -0.18889 -0.1940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06202E-6 L 0.15365 2.06202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038 -1.52903E-6 L 0.0007 -1.52903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89 -0.19408 L -0.03611 -0.194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994 2.30164E-6 L -0.04791 2.30164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462 -2.66713E-6 L -0.05122 -2.66713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Egyenes összekötő 10"/>
          <p:cNvCxnSpPr>
            <a:stCxn id="13" idx="5"/>
          </p:cNvCxnSpPr>
          <p:nvPr/>
        </p:nvCxnSpPr>
        <p:spPr>
          <a:xfrm rot="16200000" flipH="1">
            <a:off x="3371512" y="1292407"/>
            <a:ext cx="516411" cy="8764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 rot="5400000">
            <a:off x="1409825" y="1694631"/>
            <a:ext cx="1584178" cy="11644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Ellipszis 12"/>
          <p:cNvSpPr/>
          <p:nvPr/>
        </p:nvSpPr>
        <p:spPr>
          <a:xfrm>
            <a:off x="2699790" y="98072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/>
              <a:t>24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2051720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491880" y="14127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720080"/>
          </a:xfrm>
        </p:spPr>
        <p:txBody>
          <a:bodyPr/>
          <a:lstStyle/>
          <a:p>
            <a:pPr algn="ctr">
              <a:buNone/>
            </a:pP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Példa: </a:t>
            </a:r>
            <a:r>
              <a:rPr lang="hu-H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INFORMATIKA + MATEMATIKA</a:t>
            </a:r>
            <a:endParaRPr lang="hu-H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Egyenes összekötő 4"/>
          <p:cNvCxnSpPr>
            <a:stCxn id="7" idx="5"/>
          </p:cNvCxnSpPr>
          <p:nvPr/>
        </p:nvCxnSpPr>
        <p:spPr>
          <a:xfrm rot="16200000" flipH="1">
            <a:off x="1607317" y="3632668"/>
            <a:ext cx="588419" cy="1563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Egyenes összekötő 5"/>
          <p:cNvCxnSpPr>
            <a:stCxn id="7" idx="3"/>
          </p:cNvCxnSpPr>
          <p:nvPr/>
        </p:nvCxnSpPr>
        <p:spPr>
          <a:xfrm rot="5400000">
            <a:off x="1043609" y="3632669"/>
            <a:ext cx="588419" cy="1563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/>
          <p:cNvSpPr/>
          <p:nvPr/>
        </p:nvSpPr>
        <p:spPr>
          <a:xfrm>
            <a:off x="1331640" y="2924944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/>
              <a:t>10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115616" y="35010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1835696" y="35010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17" name="Egyenes összekötő 16"/>
          <p:cNvCxnSpPr>
            <a:stCxn id="19" idx="5"/>
          </p:cNvCxnSpPr>
          <p:nvPr/>
        </p:nvCxnSpPr>
        <p:spPr>
          <a:xfrm rot="16200000" flipH="1">
            <a:off x="4883680" y="1940480"/>
            <a:ext cx="444403" cy="1092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>
            <a:stCxn id="19" idx="3"/>
          </p:cNvCxnSpPr>
          <p:nvPr/>
        </p:nvCxnSpPr>
        <p:spPr>
          <a:xfrm rot="5400000">
            <a:off x="3419872" y="1976485"/>
            <a:ext cx="444403" cy="10204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zis 18"/>
          <p:cNvSpPr/>
          <p:nvPr/>
        </p:nvSpPr>
        <p:spPr>
          <a:xfrm>
            <a:off x="4067943" y="1772816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/>
              <a:t>14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3419871" y="22048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076055" y="22048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27" name="Egyenes összekötő 26"/>
          <p:cNvCxnSpPr>
            <a:stCxn id="29" idx="5"/>
          </p:cNvCxnSpPr>
          <p:nvPr/>
        </p:nvCxnSpPr>
        <p:spPr>
          <a:xfrm rot="16200000" flipH="1">
            <a:off x="3083481" y="3236624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Egyenes összekötő 27"/>
          <p:cNvCxnSpPr>
            <a:stCxn id="29" idx="3"/>
          </p:cNvCxnSpPr>
          <p:nvPr/>
        </p:nvCxnSpPr>
        <p:spPr>
          <a:xfrm rot="5400000">
            <a:off x="2591781" y="3236625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lipszis 28"/>
          <p:cNvSpPr/>
          <p:nvPr/>
        </p:nvSpPr>
        <p:spPr>
          <a:xfrm>
            <a:off x="2771800" y="2564904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6</a:t>
            </a:r>
          </a:p>
        </p:txBody>
      </p:sp>
      <p:sp>
        <p:nvSpPr>
          <p:cNvPr id="30" name="Szövegdoboz 29"/>
          <p:cNvSpPr txBox="1"/>
          <p:nvPr/>
        </p:nvSpPr>
        <p:spPr>
          <a:xfrm>
            <a:off x="2555776" y="3140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3275856" y="3140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25" name="Lekerekített téglalap 24"/>
          <p:cNvSpPr/>
          <p:nvPr/>
        </p:nvSpPr>
        <p:spPr>
          <a:xfrm>
            <a:off x="2483768" y="3429000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M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sp>
        <p:nvSpPr>
          <p:cNvPr id="26" name="Lekerekített téglalap 20"/>
          <p:cNvSpPr/>
          <p:nvPr/>
        </p:nvSpPr>
        <p:spPr>
          <a:xfrm>
            <a:off x="3059832" y="3429000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T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cxnSp>
        <p:nvCxnSpPr>
          <p:cNvPr id="39" name="Egyenes összekötő 38"/>
          <p:cNvCxnSpPr>
            <a:stCxn id="41" idx="5"/>
          </p:cNvCxnSpPr>
          <p:nvPr/>
        </p:nvCxnSpPr>
        <p:spPr>
          <a:xfrm rot="16200000" flipH="1">
            <a:off x="1283281" y="4604776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>
            <a:stCxn id="41" idx="3"/>
          </p:cNvCxnSpPr>
          <p:nvPr/>
        </p:nvCxnSpPr>
        <p:spPr>
          <a:xfrm rot="5400000">
            <a:off x="791581" y="4604777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Ellipszis 40"/>
          <p:cNvSpPr/>
          <p:nvPr/>
        </p:nvSpPr>
        <p:spPr>
          <a:xfrm>
            <a:off x="971600" y="3933056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5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55576" y="45091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1475656" y="45091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37" name="Lekerekített téglalap 36"/>
          <p:cNvSpPr/>
          <p:nvPr/>
        </p:nvSpPr>
        <p:spPr>
          <a:xfrm>
            <a:off x="683568" y="4797152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/>
              <a:t>_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2</a:t>
            </a:r>
            <a:endParaRPr lang="hu-HU" sz="1600" dirty="0"/>
          </a:p>
        </p:txBody>
      </p:sp>
      <p:sp>
        <p:nvSpPr>
          <p:cNvPr id="38" name="Lekerekített téglalap 37"/>
          <p:cNvSpPr/>
          <p:nvPr/>
        </p:nvSpPr>
        <p:spPr>
          <a:xfrm>
            <a:off x="1259632" y="4797152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I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3</a:t>
            </a:r>
            <a:endParaRPr lang="hu-HU" sz="1600" dirty="0"/>
          </a:p>
        </p:txBody>
      </p:sp>
      <p:sp>
        <p:nvSpPr>
          <p:cNvPr id="34" name="Lekerekített téglalap 21"/>
          <p:cNvSpPr/>
          <p:nvPr/>
        </p:nvSpPr>
        <p:spPr>
          <a:xfrm>
            <a:off x="1835696" y="3933056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A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5</a:t>
            </a:r>
            <a:endParaRPr lang="hu-HU" sz="1600" dirty="0"/>
          </a:p>
        </p:txBody>
      </p:sp>
      <p:cxnSp>
        <p:nvCxnSpPr>
          <p:cNvPr id="87" name="Egyenes összekötő 23"/>
          <p:cNvCxnSpPr>
            <a:stCxn id="68" idx="5"/>
          </p:cNvCxnSpPr>
          <p:nvPr/>
        </p:nvCxnSpPr>
        <p:spPr>
          <a:xfrm rot="16200000" flipH="1">
            <a:off x="5842135" y="3200621"/>
            <a:ext cx="1020468" cy="7324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Egyenes összekötő 24"/>
          <p:cNvCxnSpPr>
            <a:stCxn id="68" idx="3"/>
          </p:cNvCxnSpPr>
          <p:nvPr/>
        </p:nvCxnSpPr>
        <p:spPr>
          <a:xfrm rot="5400000">
            <a:off x="4810375" y="3236625"/>
            <a:ext cx="948459" cy="5884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Ellipszis 25"/>
          <p:cNvSpPr/>
          <p:nvPr/>
        </p:nvSpPr>
        <p:spPr>
          <a:xfrm>
            <a:off x="5494450" y="2564904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8</a:t>
            </a:r>
            <a:endParaRPr lang="hu-HU" dirty="0"/>
          </a:p>
        </p:txBody>
      </p:sp>
      <p:sp>
        <p:nvSpPr>
          <p:cNvPr id="90" name="Szövegdoboz 26"/>
          <p:cNvSpPr txBox="1"/>
          <p:nvPr/>
        </p:nvSpPr>
        <p:spPr>
          <a:xfrm>
            <a:off x="5062402" y="3140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91" name="Szövegdoboz 27"/>
          <p:cNvSpPr txBox="1"/>
          <p:nvPr/>
        </p:nvSpPr>
        <p:spPr>
          <a:xfrm>
            <a:off x="6286538" y="3140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82" name="Egyenes összekötő 10"/>
          <p:cNvCxnSpPr>
            <a:stCxn id="72" idx="5"/>
          </p:cNvCxnSpPr>
          <p:nvPr/>
        </p:nvCxnSpPr>
        <p:spPr>
          <a:xfrm rot="16200000" flipH="1">
            <a:off x="4437979" y="5612888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Egyenes összekötő 11"/>
          <p:cNvCxnSpPr>
            <a:stCxn id="72" idx="3"/>
          </p:cNvCxnSpPr>
          <p:nvPr/>
        </p:nvCxnSpPr>
        <p:spPr>
          <a:xfrm rot="5400000">
            <a:off x="3946279" y="5612889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Ellipszis 12"/>
          <p:cNvSpPr/>
          <p:nvPr/>
        </p:nvSpPr>
        <p:spPr>
          <a:xfrm>
            <a:off x="4126298" y="494116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2</a:t>
            </a:r>
            <a:endParaRPr lang="hu-HU" dirty="0"/>
          </a:p>
        </p:txBody>
      </p:sp>
      <p:sp>
        <p:nvSpPr>
          <p:cNvPr id="85" name="Szövegdoboz 13"/>
          <p:cNvSpPr txBox="1"/>
          <p:nvPr/>
        </p:nvSpPr>
        <p:spPr>
          <a:xfrm>
            <a:off x="3910274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86" name="Szövegdoboz 14"/>
          <p:cNvSpPr txBox="1"/>
          <p:nvPr/>
        </p:nvSpPr>
        <p:spPr>
          <a:xfrm>
            <a:off x="4630354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77" name="Egyenes összekötő 76"/>
          <p:cNvCxnSpPr>
            <a:stCxn id="79" idx="5"/>
          </p:cNvCxnSpPr>
          <p:nvPr/>
        </p:nvCxnSpPr>
        <p:spPr>
          <a:xfrm rot="16200000" flipH="1">
            <a:off x="7390307" y="5612888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Egyenes összekötő 77"/>
          <p:cNvCxnSpPr>
            <a:stCxn id="79" idx="3"/>
          </p:cNvCxnSpPr>
          <p:nvPr/>
        </p:nvCxnSpPr>
        <p:spPr>
          <a:xfrm rot="5400000">
            <a:off x="6898607" y="5612889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Ellipszis 78"/>
          <p:cNvSpPr/>
          <p:nvPr/>
        </p:nvSpPr>
        <p:spPr>
          <a:xfrm>
            <a:off x="7078626" y="494116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2</a:t>
            </a:r>
            <a:endParaRPr lang="hu-HU" dirty="0"/>
          </a:p>
        </p:txBody>
      </p:sp>
      <p:sp>
        <p:nvSpPr>
          <p:cNvPr id="80" name="Szövegdoboz 79"/>
          <p:cNvSpPr txBox="1"/>
          <p:nvPr/>
        </p:nvSpPr>
        <p:spPr>
          <a:xfrm>
            <a:off x="6862602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81" name="Szövegdoboz 80"/>
          <p:cNvSpPr txBox="1"/>
          <p:nvPr/>
        </p:nvSpPr>
        <p:spPr>
          <a:xfrm>
            <a:off x="7582682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75" name="Lekerekített téglalap 74"/>
          <p:cNvSpPr/>
          <p:nvPr/>
        </p:nvSpPr>
        <p:spPr>
          <a:xfrm>
            <a:off x="3838266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N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76" name="Lekerekített téglalap 75"/>
          <p:cNvSpPr/>
          <p:nvPr/>
        </p:nvSpPr>
        <p:spPr>
          <a:xfrm>
            <a:off x="4414330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F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73" name="Lekerekített téglalap 72"/>
          <p:cNvSpPr/>
          <p:nvPr/>
        </p:nvSpPr>
        <p:spPr>
          <a:xfrm>
            <a:off x="6790594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O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74" name="Lekerekített téglalap 73"/>
          <p:cNvSpPr/>
          <p:nvPr/>
        </p:nvSpPr>
        <p:spPr>
          <a:xfrm>
            <a:off x="7366658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R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71" name="Lekerekített téglalap 28"/>
          <p:cNvSpPr/>
          <p:nvPr/>
        </p:nvSpPr>
        <p:spPr>
          <a:xfrm>
            <a:off x="5638466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+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72" name="Lekerekített téglalap 29"/>
          <p:cNvSpPr/>
          <p:nvPr/>
        </p:nvSpPr>
        <p:spPr>
          <a:xfrm>
            <a:off x="6214530" y="5805264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E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1</a:t>
            </a:r>
            <a:endParaRPr lang="hu-HU" sz="1600" dirty="0"/>
          </a:p>
        </p:txBody>
      </p:sp>
      <p:sp>
        <p:nvSpPr>
          <p:cNvPr id="52" name="Lekerekített téglalap 30"/>
          <p:cNvSpPr/>
          <p:nvPr/>
        </p:nvSpPr>
        <p:spPr>
          <a:xfrm>
            <a:off x="5062402" y="5013176"/>
            <a:ext cx="504056" cy="5040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K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2</a:t>
            </a:r>
            <a:endParaRPr lang="hu-HU" sz="1600" dirty="0"/>
          </a:p>
        </p:txBody>
      </p:sp>
      <p:cxnSp>
        <p:nvCxnSpPr>
          <p:cNvPr id="66" name="Egyenes összekötő 37"/>
          <p:cNvCxnSpPr/>
          <p:nvPr/>
        </p:nvCxnSpPr>
        <p:spPr>
          <a:xfrm rot="16200000" flipH="1">
            <a:off x="6850247" y="4496764"/>
            <a:ext cx="588419" cy="300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Egyenes összekötő 38"/>
          <p:cNvCxnSpPr/>
          <p:nvPr/>
        </p:nvCxnSpPr>
        <p:spPr>
          <a:xfrm rot="5400000">
            <a:off x="6142523" y="4496765"/>
            <a:ext cx="588419" cy="300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Ellipszis 39"/>
          <p:cNvSpPr/>
          <p:nvPr/>
        </p:nvSpPr>
        <p:spPr>
          <a:xfrm>
            <a:off x="6502562" y="386104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4</a:t>
            </a:r>
          </a:p>
        </p:txBody>
      </p:sp>
      <p:sp>
        <p:nvSpPr>
          <p:cNvPr id="69" name="Szövegdoboz 51"/>
          <p:cNvSpPr txBox="1"/>
          <p:nvPr/>
        </p:nvSpPr>
        <p:spPr>
          <a:xfrm>
            <a:off x="6214530" y="43651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70" name="Szövegdoboz 52"/>
          <p:cNvSpPr txBox="1"/>
          <p:nvPr/>
        </p:nvSpPr>
        <p:spPr>
          <a:xfrm>
            <a:off x="7078626" y="43651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61" name="Egyenes összekötő 43"/>
          <p:cNvCxnSpPr/>
          <p:nvPr/>
        </p:nvCxnSpPr>
        <p:spPr>
          <a:xfrm rot="16200000" flipH="1">
            <a:off x="6238179" y="5612888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44"/>
          <p:cNvCxnSpPr/>
          <p:nvPr/>
        </p:nvCxnSpPr>
        <p:spPr>
          <a:xfrm rot="5400000">
            <a:off x="5746479" y="5612889"/>
            <a:ext cx="444403" cy="84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Ellipszis 45"/>
          <p:cNvSpPr/>
          <p:nvPr/>
        </p:nvSpPr>
        <p:spPr>
          <a:xfrm>
            <a:off x="5926498" y="494116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2</a:t>
            </a:r>
            <a:endParaRPr lang="hu-HU" dirty="0"/>
          </a:p>
        </p:txBody>
      </p:sp>
      <p:sp>
        <p:nvSpPr>
          <p:cNvPr id="64" name="Szövegdoboz 46"/>
          <p:cNvSpPr txBox="1"/>
          <p:nvPr/>
        </p:nvSpPr>
        <p:spPr>
          <a:xfrm>
            <a:off x="5710474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65" name="Szövegdoboz 47"/>
          <p:cNvSpPr txBox="1"/>
          <p:nvPr/>
        </p:nvSpPr>
        <p:spPr>
          <a:xfrm>
            <a:off x="6430554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cxnSp>
        <p:nvCxnSpPr>
          <p:cNvPr id="56" name="Egyenes összekötő 55"/>
          <p:cNvCxnSpPr>
            <a:stCxn id="58" idx="5"/>
          </p:cNvCxnSpPr>
          <p:nvPr/>
        </p:nvCxnSpPr>
        <p:spPr>
          <a:xfrm rot="16200000" flipH="1">
            <a:off x="4870027" y="4604776"/>
            <a:ext cx="660427" cy="1563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Egyenes összekötő 56"/>
          <p:cNvCxnSpPr>
            <a:stCxn id="58" idx="3"/>
          </p:cNvCxnSpPr>
          <p:nvPr/>
        </p:nvCxnSpPr>
        <p:spPr>
          <a:xfrm rot="5400000">
            <a:off x="4306319" y="4604777"/>
            <a:ext cx="660427" cy="1563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Ellipszis 57"/>
          <p:cNvSpPr/>
          <p:nvPr/>
        </p:nvSpPr>
        <p:spPr>
          <a:xfrm>
            <a:off x="4630354" y="3861048"/>
            <a:ext cx="576064" cy="5760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4</a:t>
            </a:r>
          </a:p>
        </p:txBody>
      </p:sp>
      <p:sp>
        <p:nvSpPr>
          <p:cNvPr id="59" name="Szövegdoboz 58"/>
          <p:cNvSpPr txBox="1"/>
          <p:nvPr/>
        </p:nvSpPr>
        <p:spPr>
          <a:xfrm>
            <a:off x="4414330" y="44371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hu-HU" dirty="0"/>
          </a:p>
        </p:txBody>
      </p:sp>
      <p:sp>
        <p:nvSpPr>
          <p:cNvPr id="60" name="Szövegdoboz 42"/>
          <p:cNvSpPr txBox="1"/>
          <p:nvPr/>
        </p:nvSpPr>
        <p:spPr>
          <a:xfrm>
            <a:off x="5134410" y="44371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</a:t>
            </a:r>
            <a:endParaRPr lang="hu-HU" dirty="0"/>
          </a:p>
        </p:txBody>
      </p:sp>
      <p:sp>
        <p:nvSpPr>
          <p:cNvPr id="92" name="Akciógomb: Tovább vagy Következő 91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682376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3" name="Szövegdoboz 92"/>
          <p:cNvSpPr txBox="1"/>
          <p:nvPr/>
        </p:nvSpPr>
        <p:spPr>
          <a:xfrm flipH="1">
            <a:off x="7421024" y="148478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 = 001</a:t>
            </a:r>
            <a:endParaRPr lang="hu-HU" dirty="0"/>
          </a:p>
        </p:txBody>
      </p:sp>
      <p:sp>
        <p:nvSpPr>
          <p:cNvPr id="94" name="Szövegdoboz 93"/>
          <p:cNvSpPr txBox="1"/>
          <p:nvPr/>
        </p:nvSpPr>
        <p:spPr>
          <a:xfrm flipH="1">
            <a:off x="7421024" y="2627620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N = 11000</a:t>
            </a:r>
            <a:endParaRPr lang="hu-HU" dirty="0"/>
          </a:p>
        </p:txBody>
      </p:sp>
      <p:sp>
        <p:nvSpPr>
          <p:cNvPr id="95" name="Szövegdoboz 94"/>
          <p:cNvSpPr txBox="1"/>
          <p:nvPr/>
        </p:nvSpPr>
        <p:spPr>
          <a:xfrm flipH="1">
            <a:off x="7452319" y="292494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 = 11001</a:t>
            </a:r>
            <a:endParaRPr lang="hu-HU" dirty="0"/>
          </a:p>
        </p:txBody>
      </p:sp>
      <p:sp>
        <p:nvSpPr>
          <p:cNvPr id="96" name="Szövegdoboz 95"/>
          <p:cNvSpPr txBox="1"/>
          <p:nvPr/>
        </p:nvSpPr>
        <p:spPr>
          <a:xfrm flipH="1">
            <a:off x="7452319" y="4077072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O = 11110</a:t>
            </a:r>
            <a:endParaRPr lang="hu-HU" dirty="0"/>
          </a:p>
        </p:txBody>
      </p:sp>
      <p:sp>
        <p:nvSpPr>
          <p:cNvPr id="97" name="Szövegdoboz 96"/>
          <p:cNvSpPr txBox="1"/>
          <p:nvPr/>
        </p:nvSpPr>
        <p:spPr>
          <a:xfrm flipH="1">
            <a:off x="7493032" y="436510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R = 11111</a:t>
            </a:r>
            <a:endParaRPr lang="hu-HU" dirty="0"/>
          </a:p>
        </p:txBody>
      </p:sp>
      <p:sp>
        <p:nvSpPr>
          <p:cNvPr id="99" name="Szövegdoboz 98"/>
          <p:cNvSpPr txBox="1"/>
          <p:nvPr/>
        </p:nvSpPr>
        <p:spPr>
          <a:xfrm flipH="1">
            <a:off x="7380311" y="1772816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= 01</a:t>
            </a:r>
            <a:endParaRPr lang="hu-HU" dirty="0"/>
          </a:p>
        </p:txBody>
      </p:sp>
      <p:sp>
        <p:nvSpPr>
          <p:cNvPr id="100" name="Szövegdoboz 99"/>
          <p:cNvSpPr txBox="1"/>
          <p:nvPr/>
        </p:nvSpPr>
        <p:spPr>
          <a:xfrm flipH="1">
            <a:off x="7421024" y="2348880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 = 101</a:t>
            </a:r>
            <a:endParaRPr lang="hu-HU" dirty="0"/>
          </a:p>
        </p:txBody>
      </p:sp>
      <p:sp>
        <p:nvSpPr>
          <p:cNvPr id="101" name="Szövegdoboz 100"/>
          <p:cNvSpPr txBox="1"/>
          <p:nvPr/>
        </p:nvSpPr>
        <p:spPr>
          <a:xfrm flipH="1">
            <a:off x="7452319" y="3212976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 = 1101</a:t>
            </a:r>
            <a:endParaRPr lang="hu-HU" dirty="0"/>
          </a:p>
        </p:txBody>
      </p:sp>
      <p:sp>
        <p:nvSpPr>
          <p:cNvPr id="102" name="Szövegdoboz 101"/>
          <p:cNvSpPr txBox="1"/>
          <p:nvPr/>
        </p:nvSpPr>
        <p:spPr>
          <a:xfrm flipH="1">
            <a:off x="7327223" y="1196752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szóköz = 000</a:t>
            </a:r>
            <a:endParaRPr lang="hu-HU" dirty="0"/>
          </a:p>
        </p:txBody>
      </p:sp>
      <p:sp>
        <p:nvSpPr>
          <p:cNvPr id="103" name="Szövegdoboz 102"/>
          <p:cNvSpPr txBox="1"/>
          <p:nvPr/>
        </p:nvSpPr>
        <p:spPr>
          <a:xfrm flipH="1">
            <a:off x="7380312" y="2060848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 = 100</a:t>
            </a:r>
            <a:endParaRPr lang="hu-HU" dirty="0"/>
          </a:p>
        </p:txBody>
      </p:sp>
      <p:sp>
        <p:nvSpPr>
          <p:cNvPr id="104" name="Szövegdoboz 103"/>
          <p:cNvSpPr txBox="1"/>
          <p:nvPr/>
        </p:nvSpPr>
        <p:spPr>
          <a:xfrm flipH="1">
            <a:off x="7399231" y="3501008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+ = 11100</a:t>
            </a:r>
            <a:endParaRPr lang="hu-HU" dirty="0"/>
          </a:p>
        </p:txBody>
      </p:sp>
      <p:sp>
        <p:nvSpPr>
          <p:cNvPr id="105" name="Szövegdoboz 104"/>
          <p:cNvSpPr txBox="1"/>
          <p:nvPr/>
        </p:nvSpPr>
        <p:spPr>
          <a:xfrm flipH="1">
            <a:off x="7399231" y="3789040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 = 11101</a:t>
            </a:r>
            <a:endParaRPr lang="hu-HU" dirty="0"/>
          </a:p>
        </p:txBody>
      </p:sp>
      <p:sp>
        <p:nvSpPr>
          <p:cNvPr id="106" name="Akciógomb: Tovább vagy Következő 105">
            <a:hlinkClick r:id="" action="ppaction://noaction" highlightClick="1"/>
          </p:cNvPr>
          <p:cNvSpPr/>
          <p:nvPr/>
        </p:nvSpPr>
        <p:spPr>
          <a:xfrm>
            <a:off x="4211960" y="2924944"/>
            <a:ext cx="720080" cy="720080"/>
          </a:xfrm>
          <a:prstGeom prst="actionButtonForwardNex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000"/>
                            </p:stCondLst>
                            <p:childTnLst>
                              <p:par>
                                <p:cTn id="21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2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24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8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9000"/>
                            </p:stCondLst>
                            <p:childTnLst>
                              <p:par>
                                <p:cTn id="23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4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0" dur="50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24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9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1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10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5" dur="50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8000"/>
                            </p:stCondLst>
                            <p:childTnLst>
                              <p:par>
                                <p:cTn id="26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9000"/>
                            </p:stCondLst>
                            <p:childTnLst>
                              <p:par>
                                <p:cTn id="266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9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1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3000"/>
                            </p:stCondLst>
                            <p:childTnLst>
                              <p:par>
                                <p:cTn id="27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4000"/>
                            </p:stCondLst>
                            <p:childTnLst>
                              <p:par>
                                <p:cTn id="282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00"/>
                            </p:stCondLst>
                            <p:childTnLst>
                              <p:par>
                                <p:cTn id="285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7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26000"/>
                            </p:stCondLst>
                            <p:childTnLst>
                              <p:par>
                                <p:cTn id="28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1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1" dur="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27000"/>
                            </p:stCondLst>
                            <p:childTnLst>
                              <p:par>
                                <p:cTn id="29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7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28000"/>
                            </p:stCondLst>
                            <p:childTnLst>
                              <p:par>
                                <p:cTn id="30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1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3" dur="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9000"/>
                            </p:stCondLst>
                            <p:childTnLst>
                              <p:par>
                                <p:cTn id="3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31000"/>
                            </p:stCondLst>
                            <p:childTnLst>
                              <p:par>
                                <p:cTn id="31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5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32000"/>
                            </p:stCondLst>
                            <p:childTnLst>
                              <p:par>
                                <p:cTn id="3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1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9" dur="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33000"/>
                            </p:stCondLst>
                            <p:childTnLst>
                              <p:par>
                                <p:cTn id="3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35000"/>
                            </p:stCondLst>
                            <p:childTnLst>
                              <p:par>
                                <p:cTn id="32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36000"/>
                            </p:stCondLst>
                            <p:childTnLst>
                              <p:par>
                                <p:cTn id="330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37000"/>
                            </p:stCondLst>
                            <p:childTnLst>
                              <p:par>
                                <p:cTn id="33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4" dur="1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5" dur="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38000"/>
                            </p:stCondLst>
                            <p:childTnLst>
                              <p:par>
                                <p:cTn id="3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1000" tmFilter="0, 0; .2, .5; .8, .5; 1, 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9" dur="500" autoRev="1" fill="hold"/>
                                        <p:tgtEl>
                                          <p:spTgt spid="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39000"/>
                            </p:stCondLst>
                            <p:childTnLst>
                              <p:par>
                                <p:cTn id="3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10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5" dur="50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40000"/>
                            </p:stCondLst>
                            <p:childTnLst>
                              <p:par>
                                <p:cTn id="3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10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1" dur="50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41000"/>
                            </p:stCondLst>
                            <p:childTnLst>
                              <p:par>
                                <p:cTn id="35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10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7" dur="50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42000"/>
                            </p:stCondLst>
                            <p:childTnLst>
                              <p:par>
                                <p:cTn id="3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44000"/>
                            </p:stCondLst>
                            <p:childTnLst>
                              <p:par>
                                <p:cTn id="36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45000"/>
                            </p:stCondLst>
                            <p:childTnLst>
                              <p:par>
                                <p:cTn id="36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10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0" dur="50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46000"/>
                            </p:stCondLst>
                            <p:childTnLst>
                              <p:par>
                                <p:cTn id="37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10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6" dur="50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470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49000"/>
                            </p:stCondLst>
                            <p:childTnLst>
                              <p:par>
                                <p:cTn id="382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50000"/>
                            </p:stCondLst>
                            <p:childTnLst>
                              <p:par>
                                <p:cTn id="385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51000"/>
                            </p:stCondLst>
                            <p:childTnLst>
                              <p:par>
                                <p:cTn id="38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10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0" dur="50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52000"/>
                            </p:stCondLst>
                            <p:childTnLst>
                              <p:par>
                                <p:cTn id="39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10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6" dur="50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53000"/>
                            </p:stCondLst>
                            <p:childTnLst>
                              <p:par>
                                <p:cTn id="3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55000"/>
                            </p:stCondLst>
                            <p:childTnLst>
                              <p:par>
                                <p:cTn id="402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56000"/>
                            </p:stCondLst>
                            <p:childTnLst>
                              <p:par>
                                <p:cTn id="405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57000"/>
                            </p:stCondLst>
                            <p:childTnLst>
                              <p:par>
                                <p:cTn id="40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9" dur="1000" tmFilter="0, 0; .2, .5; .8, .5; 1, 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0" dur="500" autoRev="1" fill="hold"/>
                                        <p:tgtEl>
                                          <p:spTgt spid="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58000"/>
                            </p:stCondLst>
                            <p:childTnLst>
                              <p:par>
                                <p:cTn id="41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10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4" dur="50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59000"/>
                            </p:stCondLst>
                            <p:childTnLst>
                              <p:par>
                                <p:cTn id="41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9" dur="10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0" dur="5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42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5" dur="10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6" dur="50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62000"/>
                            </p:stCondLst>
                            <p:childTnLst>
                              <p:par>
                                <p:cTn id="43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63000"/>
                            </p:stCondLst>
                            <p:childTnLst>
                              <p:par>
                                <p:cTn id="436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10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8" dur="5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64000"/>
                            </p:stCondLst>
                            <p:childTnLst>
                              <p:par>
                                <p:cTn id="44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1" dur="10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2" dur="50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65000"/>
                            </p:stCondLst>
                            <p:childTnLst>
                              <p:par>
                                <p:cTn id="4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67000"/>
                            </p:stCondLst>
                            <p:childTnLst>
                              <p:par>
                                <p:cTn id="45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68000"/>
                            </p:stCondLst>
                            <p:childTnLst>
                              <p:par>
                                <p:cTn id="453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69000"/>
                            </p:stCondLst>
                            <p:childTnLst>
                              <p:par>
                                <p:cTn id="45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10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8" dur="50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70000"/>
                            </p:stCondLst>
                            <p:childTnLst>
                              <p:par>
                                <p:cTn id="46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3" dur="10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4" dur="50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71000"/>
                            </p:stCondLst>
                            <p:childTnLst>
                              <p:par>
                                <p:cTn id="46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9" dur="10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0" dur="50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72000"/>
                            </p:stCondLst>
                            <p:childTnLst>
                              <p:par>
                                <p:cTn id="4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74000"/>
                            </p:stCondLst>
                            <p:childTnLst>
                              <p:par>
                                <p:cTn id="47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75000"/>
                            </p:stCondLst>
                            <p:childTnLst>
                              <p:par>
                                <p:cTn id="479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0" dur="10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1" dur="50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76000"/>
                            </p:stCondLst>
                            <p:childTnLst>
                              <p:par>
                                <p:cTn id="48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4" dur="10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5" dur="50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77000"/>
                            </p:stCondLst>
                            <p:childTnLst>
                              <p:par>
                                <p:cTn id="4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3" grpId="3" animBg="1"/>
      <p:bldP spid="14" grpId="0"/>
      <p:bldP spid="15" grpId="0"/>
      <p:bldP spid="3" grpId="0" build="p"/>
      <p:bldP spid="7" grpId="0" animBg="1"/>
      <p:bldP spid="7" grpId="1" animBg="1"/>
      <p:bldP spid="7" grpId="2" animBg="1"/>
      <p:bldP spid="7" grpId="3" animBg="1"/>
      <p:bldP spid="7" grpId="4" animBg="1"/>
      <p:bldP spid="8" grpId="0"/>
      <p:bldP spid="9" grpId="0"/>
      <p:bldP spid="19" grpId="0" animBg="1"/>
      <p:bldP spid="19" grpId="1" animBg="1"/>
      <p:bldP spid="19" grpId="2" animBg="1"/>
      <p:bldP spid="19" grpId="3" animBg="1"/>
      <p:bldP spid="20" grpId="0"/>
      <p:bldP spid="21" grpId="0"/>
      <p:bldP spid="29" grpId="0" animBg="1"/>
      <p:bldP spid="29" grpId="1" animBg="1"/>
      <p:bldP spid="29" grpId="2" animBg="1"/>
      <p:bldP spid="29" grpId="3" animBg="1"/>
      <p:bldP spid="29" grpId="4" animBg="1"/>
      <p:bldP spid="30" grpId="0"/>
      <p:bldP spid="31" grpId="0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6" grpId="2" animBg="1"/>
      <p:bldP spid="26" grpId="3" animBg="1"/>
      <p:bldP spid="41" grpId="0" animBg="1"/>
      <p:bldP spid="41" grpId="1" animBg="1"/>
      <p:bldP spid="41" grpId="2" animBg="1"/>
      <p:bldP spid="41" grpId="3" animBg="1"/>
      <p:bldP spid="41" grpId="4" animBg="1"/>
      <p:bldP spid="42" grpId="0"/>
      <p:bldP spid="43" grpId="0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  <p:bldP spid="34" grpId="0" animBg="1"/>
      <p:bldP spid="34" grpId="1" animBg="1"/>
      <p:bldP spid="34" grpId="2" animBg="1"/>
      <p:bldP spid="89" grpId="0" animBg="1"/>
      <p:bldP spid="89" grpId="1" animBg="1"/>
      <p:bldP spid="89" grpId="2" animBg="1"/>
      <p:bldP spid="89" grpId="3" animBg="1"/>
      <p:bldP spid="90" grpId="0"/>
      <p:bldP spid="91" grpId="0"/>
      <p:bldP spid="84" grpId="0" animBg="1"/>
      <p:bldP spid="84" grpId="1" animBg="1"/>
      <p:bldP spid="84" grpId="2" animBg="1"/>
      <p:bldP spid="84" grpId="3" animBg="1"/>
      <p:bldP spid="84" grpId="4" animBg="1"/>
      <p:bldP spid="85" grpId="0"/>
      <p:bldP spid="86" grpId="0"/>
      <p:bldP spid="79" grpId="0" animBg="1"/>
      <p:bldP spid="79" grpId="1" animBg="1"/>
      <p:bldP spid="79" grpId="2" animBg="1"/>
      <p:bldP spid="79" grpId="3" animBg="1"/>
      <p:bldP spid="80" grpId="0"/>
      <p:bldP spid="81" grpId="0"/>
      <p:bldP spid="75" grpId="0" animBg="1"/>
      <p:bldP spid="75" grpId="1" animBg="1"/>
      <p:bldP spid="75" grpId="2" animBg="1"/>
      <p:bldP spid="75" grpId="3" animBg="1"/>
      <p:bldP spid="76" grpId="0" animBg="1"/>
      <p:bldP spid="76" grpId="1" animBg="1"/>
      <p:bldP spid="76" grpId="2" animBg="1"/>
      <p:bldP spid="76" grpId="3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71" grpId="0" animBg="1"/>
      <p:bldP spid="71" grpId="1" animBg="1"/>
      <p:bldP spid="71" grpId="2" animBg="1"/>
      <p:bldP spid="71" grpId="3" animBg="1"/>
      <p:bldP spid="72" grpId="0" animBg="1"/>
      <p:bldP spid="72" grpId="1" animBg="1"/>
      <p:bldP spid="72" grpId="2" animBg="1"/>
      <p:bldP spid="72" grpId="3" animBg="1"/>
      <p:bldP spid="52" grpId="0" animBg="1"/>
      <p:bldP spid="52" grpId="1" animBg="1"/>
      <p:bldP spid="52" grpId="2" animBg="1"/>
      <p:bldP spid="52" grpId="3" animBg="1"/>
      <p:bldP spid="68" grpId="0" animBg="1"/>
      <p:bldP spid="68" grpId="1" animBg="1"/>
      <p:bldP spid="68" grpId="2" animBg="1"/>
      <p:bldP spid="68" grpId="3" animBg="1"/>
      <p:bldP spid="69" grpId="0"/>
      <p:bldP spid="70" grpId="0"/>
      <p:bldP spid="63" grpId="0" animBg="1"/>
      <p:bldP spid="63" grpId="2" animBg="1"/>
      <p:bldP spid="63" grpId="3" animBg="1"/>
      <p:bldP spid="63" grpId="4" animBg="1"/>
      <p:bldP spid="63" grpId="5" animBg="1"/>
      <p:bldP spid="64" grpId="0"/>
      <p:bldP spid="65" grpId="0"/>
      <p:bldP spid="58" grpId="0" animBg="1"/>
      <p:bldP spid="58" grpId="1" animBg="1"/>
      <p:bldP spid="58" grpId="2" animBg="1"/>
      <p:bldP spid="58" grpId="3" animBg="1"/>
      <p:bldP spid="58" grpId="4" animBg="1"/>
      <p:bldP spid="59" grpId="0"/>
      <p:bldP spid="60" grpId="0"/>
      <p:bldP spid="92" grpId="0" animBg="1"/>
      <p:bldP spid="93" grpId="0"/>
      <p:bldP spid="94" grpId="0"/>
      <p:bldP spid="95" grpId="0"/>
      <p:bldP spid="96" grpId="0"/>
      <p:bldP spid="97" grpId="0"/>
      <p:bldP spid="99" grpId="0"/>
      <p:bldP spid="100" grpId="0"/>
      <p:bldP spid="101" grpId="0"/>
      <p:bldP spid="102" grpId="0"/>
      <p:bldP spid="103" grpId="0"/>
      <p:bldP spid="105" grpId="0"/>
      <p:bldP spid="1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720080"/>
          </a:xfrm>
        </p:spPr>
        <p:txBody>
          <a:bodyPr/>
          <a:lstStyle/>
          <a:p>
            <a:pPr algn="ctr">
              <a:buNone/>
            </a:pP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Példa: </a:t>
            </a:r>
            <a:r>
              <a:rPr lang="hu-H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INFORMATIKA + MATEMATIKA</a:t>
            </a:r>
            <a:endParaRPr lang="hu-H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zövegdoboz 6"/>
          <p:cNvSpPr txBox="1"/>
          <p:nvPr/>
        </p:nvSpPr>
        <p:spPr>
          <a:xfrm flipH="1">
            <a:off x="7421024" y="148478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 = 001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 flipH="1">
            <a:off x="7421024" y="2627620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N = 11000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 flipH="1">
            <a:off x="7452319" y="292494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 = 11001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 flipH="1">
            <a:off x="7452319" y="4077072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O = 11110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 flipH="1">
            <a:off x="7493032" y="4365104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R = 11111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 flipH="1">
            <a:off x="7380311" y="1772816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= 01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 flipH="1">
            <a:off x="7421024" y="2348880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 = 101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 flipH="1">
            <a:off x="7452319" y="3212976"/>
            <a:ext cx="132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 = 1101</a:t>
            </a:r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 flipH="1">
            <a:off x="7327223" y="1196752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szóköz = 000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 flipH="1">
            <a:off x="7380312" y="2060848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 = 100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 flipH="1">
            <a:off x="7399231" y="3501008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+ = 11100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 flipH="1">
            <a:off x="7399231" y="3789040"/>
            <a:ext cx="181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 = 11101</a:t>
            </a:r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395536" y="1484784"/>
            <a:ext cx="6624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példa </a:t>
            </a:r>
            <a:r>
              <a:rPr lang="hu-HU" dirty="0" err="1" smtClean="0"/>
              <a:t>Huffman-kódolással</a:t>
            </a:r>
            <a:r>
              <a:rPr lang="hu-HU" dirty="0" smtClean="0"/>
              <a:t> tömörítve:</a:t>
            </a:r>
          </a:p>
          <a:p>
            <a:endParaRPr lang="hu-HU" dirty="0"/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001 11000 11001 11110 11111 100 01 101 001 1101 01 000 11100 000 100 01 101 11101 100 01 101 001 1101 01</a:t>
            </a:r>
          </a:p>
          <a:p>
            <a:endParaRPr lang="hu-HU" dirty="0"/>
          </a:p>
          <a:p>
            <a:r>
              <a:rPr lang="hu-HU" dirty="0" smtClean="0"/>
              <a:t>A példa hossza: 192 bit (ha 1 karakter = 8 bit)</a:t>
            </a:r>
          </a:p>
          <a:p>
            <a:r>
              <a:rPr lang="hu-HU" dirty="0" smtClean="0"/>
              <a:t>A tömörített példa hossza:  81 bit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b="1" i="1" dirty="0" smtClean="0">
                <a:solidFill>
                  <a:schemeClr val="tx1">
                    <a:lumMod val="75000"/>
                  </a:schemeClr>
                </a:solidFill>
              </a:rPr>
              <a:t>Fényes Balázs</a:t>
            </a:r>
            <a:r>
              <a:rPr lang="hu-HU" i="1" dirty="0" smtClean="0">
                <a:solidFill>
                  <a:schemeClr val="tx1">
                    <a:lumMod val="75000"/>
                  </a:schemeClr>
                </a:solidFill>
              </a:rPr>
              <a:t> 9. o. t. </a:t>
            </a:r>
            <a:br>
              <a:rPr lang="hu-HU" i="1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hu-HU" i="1" dirty="0" smtClean="0">
                <a:solidFill>
                  <a:schemeClr val="tx1">
                    <a:lumMod val="75000"/>
                  </a:schemeClr>
                </a:solidFill>
              </a:rPr>
              <a:t>Budapest, Szerb A. Gimn. </a:t>
            </a:r>
            <a:br>
              <a:rPr lang="hu-HU" i="1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hu-HU" i="1" dirty="0" err="1" smtClean="0">
                <a:solidFill>
                  <a:schemeClr val="tx1">
                    <a:lumMod val="75000"/>
                  </a:schemeClr>
                </a:solidFill>
              </a:rPr>
              <a:t>fenyes.balazs</a:t>
            </a:r>
            <a:r>
              <a:rPr lang="hu-HU" i="1" dirty="0" smtClean="0">
                <a:solidFill>
                  <a:schemeClr val="tx1">
                    <a:lumMod val="75000"/>
                  </a:schemeClr>
                </a:solidFill>
              </a:rPr>
              <a:t>@</a:t>
            </a:r>
            <a:r>
              <a:rPr lang="hu-HU" i="1" dirty="0" err="1" smtClean="0">
                <a:solidFill>
                  <a:schemeClr val="tx1">
                    <a:lumMod val="75000"/>
                  </a:schemeClr>
                </a:solidFill>
              </a:rPr>
              <a:t>freemail.hu</a:t>
            </a:r>
            <a:endParaRPr lang="hu-HU" i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0.8|2.6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7|0.6|0.5|0.6|0.2|0.4|0.2|0.6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5|1.6|1.3|2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1|2|2.7"/>
</p:tagLst>
</file>

<file path=ppt/theme/theme1.xml><?xml version="1.0" encoding="utf-8"?>
<a:theme xmlns:a="http://schemas.openxmlformats.org/drawingml/2006/main" name="Technika">
  <a:themeElements>
    <a:clrScheme name="Technik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1459</TotalTime>
  <Words>397</Words>
  <Application>Microsoft Office PowerPoint</Application>
  <PresentationFormat>Diavetítés a képernyőre (4:3 oldalarány)</PresentationFormat>
  <Paragraphs>260</Paragraphs>
  <Slides>8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Technika</vt:lpstr>
      <vt:lpstr>Huffman-kódolás</vt:lpstr>
      <vt:lpstr>PowerPoint bemutató</vt:lpstr>
      <vt:lpstr>Példa: INFORMATIKA + MATEMATIKA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otthn1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Huffman-kódolás</dc:title>
  <dc:creator>bal</dc:creator>
  <cp:lastModifiedBy>ÉviLaci</cp:lastModifiedBy>
  <cp:revision>84</cp:revision>
  <dcterms:created xsi:type="dcterms:W3CDTF">2011-11-02T15:11:24Z</dcterms:created>
  <dcterms:modified xsi:type="dcterms:W3CDTF">2011-12-09T11:50:17Z</dcterms:modified>
</cp:coreProperties>
</file>